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413" r:id="rId3"/>
    <p:sldId id="411" r:id="rId4"/>
    <p:sldId id="400" r:id="rId5"/>
    <p:sldId id="412" r:id="rId6"/>
    <p:sldId id="286" r:id="rId7"/>
    <p:sldId id="401" r:id="rId8"/>
    <p:sldId id="394" r:id="rId9"/>
    <p:sldId id="257" r:id="rId10"/>
    <p:sldId id="402" r:id="rId11"/>
    <p:sldId id="274" r:id="rId12"/>
    <p:sldId id="383" r:id="rId13"/>
    <p:sldId id="277" r:id="rId14"/>
    <p:sldId id="415" r:id="rId15"/>
    <p:sldId id="416" r:id="rId16"/>
    <p:sldId id="417" r:id="rId17"/>
    <p:sldId id="418" r:id="rId18"/>
    <p:sldId id="419" r:id="rId19"/>
    <p:sldId id="414" r:id="rId20"/>
    <p:sldId id="403" r:id="rId21"/>
    <p:sldId id="397" r:id="rId22"/>
    <p:sldId id="276" r:id="rId23"/>
    <p:sldId id="259" r:id="rId24"/>
    <p:sldId id="407" r:id="rId25"/>
    <p:sldId id="420" r:id="rId26"/>
    <p:sldId id="3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FC68E9-BA2D-45A8-BB5A-1C8C4C8B4391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953266F-BE7F-47E2-A730-D7901F6337EF}">
      <dgm:prSet phldrT="[Text]"/>
      <dgm:spPr>
        <a:solidFill>
          <a:srgbClr val="FF0066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endParaRPr lang="en-US" dirty="0">
            <a:solidFill>
              <a:schemeClr val="bg1"/>
            </a:solidFill>
            <a:latin typeface="+mj-lt"/>
          </a:endParaRPr>
        </a:p>
      </dgm:t>
    </dgm:pt>
    <dgm:pt modelId="{BBDD218F-6431-4065-9C94-14604050255A}" type="parTrans" cxnId="{743466D5-5BD9-4271-8A59-C0CC7324D038}">
      <dgm:prSet/>
      <dgm:spPr/>
      <dgm:t>
        <a:bodyPr/>
        <a:lstStyle/>
        <a:p>
          <a:endParaRPr lang="en-US"/>
        </a:p>
      </dgm:t>
    </dgm:pt>
    <dgm:pt modelId="{0EC19EAA-9D78-4525-8DA1-5FA9A6F4026B}" type="sibTrans" cxnId="{743466D5-5BD9-4271-8A59-C0CC7324D038}">
      <dgm:prSet/>
      <dgm:spPr>
        <a:solidFill>
          <a:schemeClr val="accent1">
            <a:hueOff val="0"/>
            <a:satOff val="0"/>
            <a:lumOff val="0"/>
            <a:alpha val="49000"/>
          </a:schemeClr>
        </a:solidFill>
      </dgm:spPr>
      <dgm:t>
        <a:bodyPr/>
        <a:lstStyle/>
        <a:p>
          <a:endParaRPr lang="en-US">
            <a:latin typeface="+mj-lt"/>
          </a:endParaRPr>
        </a:p>
      </dgm:t>
    </dgm:pt>
    <dgm:pt modelId="{1402B73B-85B1-480F-A62B-338DDA2401F3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13937416-B0C4-4B22-AC82-90CBC91941B0}" type="parTrans" cxnId="{302BFB0B-5084-4C3F-ADFF-1844B9C26DCE}">
      <dgm:prSet/>
      <dgm:spPr/>
      <dgm:t>
        <a:bodyPr/>
        <a:lstStyle/>
        <a:p>
          <a:endParaRPr lang="en-US"/>
        </a:p>
      </dgm:t>
    </dgm:pt>
    <dgm:pt modelId="{7BD7BD96-A38A-4E98-B4F1-951316F9D432}" type="sibTrans" cxnId="{302BFB0B-5084-4C3F-ADFF-1844B9C26DCE}">
      <dgm:prSet/>
      <dgm:spPr/>
      <dgm:t>
        <a:bodyPr/>
        <a:lstStyle/>
        <a:p>
          <a:endParaRPr lang="en-US"/>
        </a:p>
      </dgm:t>
    </dgm:pt>
    <dgm:pt modelId="{81E9F407-6526-49CD-A332-22777B9E02B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603014EE-44E5-459F-883D-695EFD669E91}" type="parTrans" cxnId="{EA7E6C2F-8C46-4CC3-960F-84725B6BAD39}">
      <dgm:prSet/>
      <dgm:spPr/>
      <dgm:t>
        <a:bodyPr/>
        <a:lstStyle/>
        <a:p>
          <a:endParaRPr lang="en-US"/>
        </a:p>
      </dgm:t>
    </dgm:pt>
    <dgm:pt modelId="{1CE4A2FC-2CBB-48ED-8DF1-EA129B037206}" type="sibTrans" cxnId="{EA7E6C2F-8C46-4CC3-960F-84725B6BAD39}">
      <dgm:prSet/>
      <dgm:spPr/>
      <dgm:t>
        <a:bodyPr/>
        <a:lstStyle/>
        <a:p>
          <a:endParaRPr lang="en-US"/>
        </a:p>
      </dgm:t>
    </dgm:pt>
    <dgm:pt modelId="{C1A567E9-64DD-4030-9671-71FE58AF21B6}">
      <dgm:prSet phldrT="[Text]"/>
      <dgm:spPr>
        <a:solidFill>
          <a:srgbClr val="FF0066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endParaRPr lang="en-US" dirty="0">
            <a:solidFill>
              <a:schemeClr val="bg1"/>
            </a:solidFill>
            <a:latin typeface="+mj-lt"/>
          </a:endParaRPr>
        </a:p>
      </dgm:t>
    </dgm:pt>
    <dgm:pt modelId="{76FABCED-EE51-4600-A6DB-C3789009026B}" type="parTrans" cxnId="{042C8894-B02F-4E1F-B8E1-EF09C09F9272}">
      <dgm:prSet/>
      <dgm:spPr/>
      <dgm:t>
        <a:bodyPr/>
        <a:lstStyle/>
        <a:p>
          <a:endParaRPr lang="en-US"/>
        </a:p>
      </dgm:t>
    </dgm:pt>
    <dgm:pt modelId="{D729B496-B3BE-4C51-AC33-337FE40295FA}" type="sibTrans" cxnId="{042C8894-B02F-4E1F-B8E1-EF09C09F9272}">
      <dgm:prSet/>
      <dgm:spPr>
        <a:solidFill>
          <a:schemeClr val="accent1">
            <a:hueOff val="0"/>
            <a:satOff val="0"/>
            <a:lumOff val="0"/>
            <a:alpha val="49000"/>
          </a:schemeClr>
        </a:solidFill>
      </dgm:spPr>
      <dgm:t>
        <a:bodyPr/>
        <a:lstStyle/>
        <a:p>
          <a:endParaRPr lang="en-US">
            <a:latin typeface="+mj-lt"/>
          </a:endParaRPr>
        </a:p>
      </dgm:t>
    </dgm:pt>
    <dgm:pt modelId="{0DC63F45-6C51-4F83-BAA1-4B91F25B3084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285A616A-193B-42F2-B30A-F4D0A84155CC}" type="parTrans" cxnId="{FB8A4772-133A-4B2B-A089-DA3FE5C35308}">
      <dgm:prSet/>
      <dgm:spPr/>
      <dgm:t>
        <a:bodyPr/>
        <a:lstStyle/>
        <a:p>
          <a:endParaRPr lang="en-US"/>
        </a:p>
      </dgm:t>
    </dgm:pt>
    <dgm:pt modelId="{FBC0F889-464A-41D3-8C78-55BF46885C05}" type="sibTrans" cxnId="{FB8A4772-133A-4B2B-A089-DA3FE5C35308}">
      <dgm:prSet/>
      <dgm:spPr/>
      <dgm:t>
        <a:bodyPr/>
        <a:lstStyle/>
        <a:p>
          <a:endParaRPr lang="en-US"/>
        </a:p>
      </dgm:t>
    </dgm:pt>
    <dgm:pt modelId="{EAF20559-A8AC-45DD-ACAB-FA0086E29882}">
      <dgm:prSet phldrT="[Text]"/>
      <dgm:spPr>
        <a:solidFill>
          <a:srgbClr val="FF0066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endParaRPr lang="en-US" dirty="0">
            <a:solidFill>
              <a:schemeClr val="bg1"/>
            </a:solidFill>
            <a:latin typeface="+mj-lt"/>
          </a:endParaRPr>
        </a:p>
      </dgm:t>
    </dgm:pt>
    <dgm:pt modelId="{1036E4C7-8C18-43B4-A4EB-01178ACA27CF}" type="sibTrans" cxnId="{DA60F2C6-37A0-444D-8916-7D0E95056D96}">
      <dgm:prSet/>
      <dgm:spPr>
        <a:solidFill>
          <a:schemeClr val="accent1">
            <a:hueOff val="0"/>
            <a:satOff val="0"/>
            <a:lumOff val="0"/>
            <a:alpha val="49000"/>
          </a:schemeClr>
        </a:solidFill>
      </dgm:spPr>
      <dgm:t>
        <a:bodyPr/>
        <a:lstStyle/>
        <a:p>
          <a:endParaRPr lang="en-US">
            <a:latin typeface="+mj-lt"/>
          </a:endParaRPr>
        </a:p>
      </dgm:t>
    </dgm:pt>
    <dgm:pt modelId="{B6BFF49C-F949-4763-9741-960BE653EE4C}" type="parTrans" cxnId="{DA60F2C6-37A0-444D-8916-7D0E95056D96}">
      <dgm:prSet/>
      <dgm:spPr/>
      <dgm:t>
        <a:bodyPr/>
        <a:lstStyle/>
        <a:p>
          <a:endParaRPr lang="en-US"/>
        </a:p>
      </dgm:t>
    </dgm:pt>
    <dgm:pt modelId="{47D34AD0-0A96-4462-9BD3-74797E78FAC3}" type="pres">
      <dgm:prSet presAssocID="{C6FC68E9-BA2D-45A8-BB5A-1C8C4C8B4391}" presName="Name0" presStyleCnt="0">
        <dgm:presLayoutVars>
          <dgm:chMax/>
          <dgm:chPref/>
          <dgm:dir/>
          <dgm:animLvl val="lvl"/>
        </dgm:presLayoutVars>
      </dgm:prSet>
      <dgm:spPr/>
    </dgm:pt>
    <dgm:pt modelId="{ED1351A4-01C8-46A2-91B5-2F3D0E97B095}" type="pres">
      <dgm:prSet presAssocID="{3953266F-BE7F-47E2-A730-D7901F6337EF}" presName="composite" presStyleCnt="0"/>
      <dgm:spPr/>
    </dgm:pt>
    <dgm:pt modelId="{984DC321-9C43-402A-84EC-B12702046AFF}" type="pres">
      <dgm:prSet presAssocID="{3953266F-BE7F-47E2-A730-D7901F6337EF}" presName="Parent1" presStyleLbl="node1" presStyleIdx="0" presStyleCnt="6" custLinFactNeighborX="-76841" custLinFactNeighborY="8401">
        <dgm:presLayoutVars>
          <dgm:chMax val="1"/>
          <dgm:chPref val="1"/>
          <dgm:bulletEnabled val="1"/>
        </dgm:presLayoutVars>
      </dgm:prSet>
      <dgm:spPr/>
    </dgm:pt>
    <dgm:pt modelId="{8EA7BF73-1841-4A1B-98CA-17F91ACED8D3}" type="pres">
      <dgm:prSet presAssocID="{3953266F-BE7F-47E2-A730-D7901F6337EF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6801889B-FBF9-45D0-A76F-D2E16587B0C5}" type="pres">
      <dgm:prSet presAssocID="{3953266F-BE7F-47E2-A730-D7901F6337EF}" presName="BalanceSpacing" presStyleCnt="0"/>
      <dgm:spPr/>
    </dgm:pt>
    <dgm:pt modelId="{E4B0F120-4430-4458-AD28-0BAA6D463491}" type="pres">
      <dgm:prSet presAssocID="{3953266F-BE7F-47E2-A730-D7901F6337EF}" presName="BalanceSpacing1" presStyleCnt="0"/>
      <dgm:spPr/>
    </dgm:pt>
    <dgm:pt modelId="{FDC02DF1-8CC6-4AC3-A1FF-467F9FE04905}" type="pres">
      <dgm:prSet presAssocID="{0EC19EAA-9D78-4525-8DA1-5FA9A6F4026B}" presName="Accent1Text" presStyleLbl="node1" presStyleIdx="1" presStyleCnt="6" custScaleX="39108" custScaleY="38120" custLinFactNeighborX="18155" custLinFactNeighborY="93660"/>
      <dgm:spPr/>
    </dgm:pt>
    <dgm:pt modelId="{845D2E5A-EC6C-4430-9F57-AB28D11C94EC}" type="pres">
      <dgm:prSet presAssocID="{0EC19EAA-9D78-4525-8DA1-5FA9A6F4026B}" presName="spaceBetweenRectangles" presStyleCnt="0"/>
      <dgm:spPr/>
    </dgm:pt>
    <dgm:pt modelId="{2019EEEC-260B-445A-B38E-AA0964455F42}" type="pres">
      <dgm:prSet presAssocID="{EAF20559-A8AC-45DD-ACAB-FA0086E29882}" presName="composite" presStyleCnt="0"/>
      <dgm:spPr/>
    </dgm:pt>
    <dgm:pt modelId="{DCB78C7A-4465-4F56-A6B3-835222CE4D65}" type="pres">
      <dgm:prSet presAssocID="{EAF20559-A8AC-45DD-ACAB-FA0086E29882}" presName="Parent1" presStyleLbl="node1" presStyleIdx="2" presStyleCnt="6" custLinFactNeighborX="77780" custLinFactNeighborY="14756">
        <dgm:presLayoutVars>
          <dgm:chMax val="1"/>
          <dgm:chPref val="1"/>
          <dgm:bulletEnabled val="1"/>
        </dgm:presLayoutVars>
      </dgm:prSet>
      <dgm:spPr/>
    </dgm:pt>
    <dgm:pt modelId="{F1B51D4D-723C-4632-B75E-CD433C03D444}" type="pres">
      <dgm:prSet presAssocID="{EAF20559-A8AC-45DD-ACAB-FA0086E29882}" presName="Childtext1" presStyleLbl="revTx" presStyleIdx="1" presStyleCnt="3" custLinFactNeighborX="-14574" custLinFactNeighborY="-71635">
        <dgm:presLayoutVars>
          <dgm:chMax val="0"/>
          <dgm:chPref val="0"/>
          <dgm:bulletEnabled val="1"/>
        </dgm:presLayoutVars>
      </dgm:prSet>
      <dgm:spPr/>
    </dgm:pt>
    <dgm:pt modelId="{0A613E46-4D89-4F3E-96A8-1DABDA3CCB76}" type="pres">
      <dgm:prSet presAssocID="{EAF20559-A8AC-45DD-ACAB-FA0086E29882}" presName="BalanceSpacing" presStyleCnt="0"/>
      <dgm:spPr/>
    </dgm:pt>
    <dgm:pt modelId="{2DA8A269-2EB2-49DD-8C34-FD7A4FE40D5B}" type="pres">
      <dgm:prSet presAssocID="{EAF20559-A8AC-45DD-ACAB-FA0086E29882}" presName="BalanceSpacing1" presStyleCnt="0"/>
      <dgm:spPr/>
    </dgm:pt>
    <dgm:pt modelId="{E0025774-EE01-42EA-8EC3-D021A41871FF}" type="pres">
      <dgm:prSet presAssocID="{1036E4C7-8C18-43B4-A4EB-01178ACA27CF}" presName="Accent1Text" presStyleLbl="node1" presStyleIdx="3" presStyleCnt="6" custScaleX="22688" custScaleY="21372" custLinFactNeighborX="-34693" custLinFactNeighborY="-73520"/>
      <dgm:spPr/>
    </dgm:pt>
    <dgm:pt modelId="{C35DC40A-FE7C-486D-ADF5-123EEE34452F}" type="pres">
      <dgm:prSet presAssocID="{1036E4C7-8C18-43B4-A4EB-01178ACA27CF}" presName="spaceBetweenRectangles" presStyleCnt="0"/>
      <dgm:spPr/>
    </dgm:pt>
    <dgm:pt modelId="{72321913-7247-473E-937C-83506B49EADE}" type="pres">
      <dgm:prSet presAssocID="{C1A567E9-64DD-4030-9671-71FE58AF21B6}" presName="composite" presStyleCnt="0"/>
      <dgm:spPr/>
    </dgm:pt>
    <dgm:pt modelId="{CE280D7F-270E-4AA1-8BFB-8D3C84A8394C}" type="pres">
      <dgm:prSet presAssocID="{C1A567E9-64DD-4030-9671-71FE58AF21B6}" presName="Parent1" presStyleLbl="node1" presStyleIdx="4" presStyleCnt="6" custScaleX="114421" custScaleY="111038" custLinFactX="-19289" custLinFactNeighborX="-100000" custLinFactNeighborY="-4238">
        <dgm:presLayoutVars>
          <dgm:chMax val="1"/>
          <dgm:chPref val="1"/>
          <dgm:bulletEnabled val="1"/>
        </dgm:presLayoutVars>
      </dgm:prSet>
      <dgm:spPr/>
    </dgm:pt>
    <dgm:pt modelId="{B9A08645-8CA1-4DFE-B7D3-A2F6489D08E8}" type="pres">
      <dgm:prSet presAssocID="{C1A567E9-64DD-4030-9671-71FE58AF21B6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A40410D-F8B0-4E8E-B6CB-93BB52432946}" type="pres">
      <dgm:prSet presAssocID="{C1A567E9-64DD-4030-9671-71FE58AF21B6}" presName="BalanceSpacing" presStyleCnt="0"/>
      <dgm:spPr/>
    </dgm:pt>
    <dgm:pt modelId="{248707F9-3A3C-47C0-AB0A-2C4B8B3E7CDF}" type="pres">
      <dgm:prSet presAssocID="{C1A567E9-64DD-4030-9671-71FE58AF21B6}" presName="BalanceSpacing1" presStyleCnt="0"/>
      <dgm:spPr/>
    </dgm:pt>
    <dgm:pt modelId="{18C4981F-96D5-408D-9B03-56EE7458DFE4}" type="pres">
      <dgm:prSet presAssocID="{D729B496-B3BE-4C51-AC33-337FE40295FA}" presName="Accent1Text" presStyleLbl="node1" presStyleIdx="5" presStyleCnt="6" custScaleX="45330" custScaleY="38641" custLinFactX="26098" custLinFactNeighborX="100000" custLinFactNeighborY="4220"/>
      <dgm:spPr/>
    </dgm:pt>
  </dgm:ptLst>
  <dgm:cxnLst>
    <dgm:cxn modelId="{56206002-9639-4F57-82CF-E41452A76862}" type="presOf" srcId="{C6FC68E9-BA2D-45A8-BB5A-1C8C4C8B4391}" destId="{47D34AD0-0A96-4462-9BD3-74797E78FAC3}" srcOrd="0" destOrd="0" presId="urn:microsoft.com/office/officeart/2008/layout/AlternatingHexagons"/>
    <dgm:cxn modelId="{302BFB0B-5084-4C3F-ADFF-1844B9C26DCE}" srcId="{3953266F-BE7F-47E2-A730-D7901F6337EF}" destId="{1402B73B-85B1-480F-A62B-338DDA2401F3}" srcOrd="0" destOrd="0" parTransId="{13937416-B0C4-4B22-AC82-90CBC91941B0}" sibTransId="{7BD7BD96-A38A-4E98-B4F1-951316F9D432}"/>
    <dgm:cxn modelId="{C0E27424-2B11-4D79-9425-9275B053EC8C}" type="presOf" srcId="{3953266F-BE7F-47E2-A730-D7901F6337EF}" destId="{984DC321-9C43-402A-84EC-B12702046AFF}" srcOrd="0" destOrd="0" presId="urn:microsoft.com/office/officeart/2008/layout/AlternatingHexagons"/>
    <dgm:cxn modelId="{3B225827-064B-45AF-A68B-0373B7FB6403}" type="presOf" srcId="{1036E4C7-8C18-43B4-A4EB-01178ACA27CF}" destId="{E0025774-EE01-42EA-8EC3-D021A41871FF}" srcOrd="0" destOrd="0" presId="urn:microsoft.com/office/officeart/2008/layout/AlternatingHexagons"/>
    <dgm:cxn modelId="{EA7E6C2F-8C46-4CC3-960F-84725B6BAD39}" srcId="{EAF20559-A8AC-45DD-ACAB-FA0086E29882}" destId="{81E9F407-6526-49CD-A332-22777B9E02B1}" srcOrd="0" destOrd="0" parTransId="{603014EE-44E5-459F-883D-695EFD669E91}" sibTransId="{1CE4A2FC-2CBB-48ED-8DF1-EA129B037206}"/>
    <dgm:cxn modelId="{4F956444-95F0-4704-B874-C83D13210749}" type="presOf" srcId="{0DC63F45-6C51-4F83-BAA1-4B91F25B3084}" destId="{B9A08645-8CA1-4DFE-B7D3-A2F6489D08E8}" srcOrd="0" destOrd="0" presId="urn:microsoft.com/office/officeart/2008/layout/AlternatingHexagons"/>
    <dgm:cxn modelId="{FB8A4772-133A-4B2B-A089-DA3FE5C35308}" srcId="{C1A567E9-64DD-4030-9671-71FE58AF21B6}" destId="{0DC63F45-6C51-4F83-BAA1-4B91F25B3084}" srcOrd="0" destOrd="0" parTransId="{285A616A-193B-42F2-B30A-F4D0A84155CC}" sibTransId="{FBC0F889-464A-41D3-8C78-55BF46885C05}"/>
    <dgm:cxn modelId="{8FFA9377-0781-4D27-A06E-4DD217216037}" type="presOf" srcId="{0EC19EAA-9D78-4525-8DA1-5FA9A6F4026B}" destId="{FDC02DF1-8CC6-4AC3-A1FF-467F9FE04905}" srcOrd="0" destOrd="0" presId="urn:microsoft.com/office/officeart/2008/layout/AlternatingHexagons"/>
    <dgm:cxn modelId="{042C8894-B02F-4E1F-B8E1-EF09C09F9272}" srcId="{C6FC68E9-BA2D-45A8-BB5A-1C8C4C8B4391}" destId="{C1A567E9-64DD-4030-9671-71FE58AF21B6}" srcOrd="2" destOrd="0" parTransId="{76FABCED-EE51-4600-A6DB-C3789009026B}" sibTransId="{D729B496-B3BE-4C51-AC33-337FE40295FA}"/>
    <dgm:cxn modelId="{E514FDA7-D99D-4BFC-84A5-9AB5F0F1F786}" type="presOf" srcId="{C1A567E9-64DD-4030-9671-71FE58AF21B6}" destId="{CE280D7F-270E-4AA1-8BFB-8D3C84A8394C}" srcOrd="0" destOrd="0" presId="urn:microsoft.com/office/officeart/2008/layout/AlternatingHexagons"/>
    <dgm:cxn modelId="{DA60F2C6-37A0-444D-8916-7D0E95056D96}" srcId="{C6FC68E9-BA2D-45A8-BB5A-1C8C4C8B4391}" destId="{EAF20559-A8AC-45DD-ACAB-FA0086E29882}" srcOrd="1" destOrd="0" parTransId="{B6BFF49C-F949-4763-9741-960BE653EE4C}" sibTransId="{1036E4C7-8C18-43B4-A4EB-01178ACA27CF}"/>
    <dgm:cxn modelId="{743466D5-5BD9-4271-8A59-C0CC7324D038}" srcId="{C6FC68E9-BA2D-45A8-BB5A-1C8C4C8B4391}" destId="{3953266F-BE7F-47E2-A730-D7901F6337EF}" srcOrd="0" destOrd="0" parTransId="{BBDD218F-6431-4065-9C94-14604050255A}" sibTransId="{0EC19EAA-9D78-4525-8DA1-5FA9A6F4026B}"/>
    <dgm:cxn modelId="{2F16AAD5-278B-4D4E-8170-7065761A6E17}" type="presOf" srcId="{81E9F407-6526-49CD-A332-22777B9E02B1}" destId="{F1B51D4D-723C-4632-B75E-CD433C03D444}" srcOrd="0" destOrd="0" presId="urn:microsoft.com/office/officeart/2008/layout/AlternatingHexagons"/>
    <dgm:cxn modelId="{F53C4ED6-07AF-4FBB-A058-F7FF7728B869}" type="presOf" srcId="{1402B73B-85B1-480F-A62B-338DDA2401F3}" destId="{8EA7BF73-1841-4A1B-98CA-17F91ACED8D3}" srcOrd="0" destOrd="0" presId="urn:microsoft.com/office/officeart/2008/layout/AlternatingHexagons"/>
    <dgm:cxn modelId="{750370DF-6753-48FB-84DB-E944AD70FE37}" type="presOf" srcId="{D729B496-B3BE-4C51-AC33-337FE40295FA}" destId="{18C4981F-96D5-408D-9B03-56EE7458DFE4}" srcOrd="0" destOrd="0" presId="urn:microsoft.com/office/officeart/2008/layout/AlternatingHexagons"/>
    <dgm:cxn modelId="{8C5CE5ED-EDEE-4A2D-8AC1-2265AA15D171}" type="presOf" srcId="{EAF20559-A8AC-45DD-ACAB-FA0086E29882}" destId="{DCB78C7A-4465-4F56-A6B3-835222CE4D65}" srcOrd="0" destOrd="0" presId="urn:microsoft.com/office/officeart/2008/layout/AlternatingHexagons"/>
    <dgm:cxn modelId="{50BC0E5D-3F30-4EC6-A1B0-9B9C282D5638}" type="presParOf" srcId="{47D34AD0-0A96-4462-9BD3-74797E78FAC3}" destId="{ED1351A4-01C8-46A2-91B5-2F3D0E97B095}" srcOrd="0" destOrd="0" presId="urn:microsoft.com/office/officeart/2008/layout/AlternatingHexagons"/>
    <dgm:cxn modelId="{48144510-4EDF-4BDD-B8C6-B1E3F2A86F10}" type="presParOf" srcId="{ED1351A4-01C8-46A2-91B5-2F3D0E97B095}" destId="{984DC321-9C43-402A-84EC-B12702046AFF}" srcOrd="0" destOrd="0" presId="urn:microsoft.com/office/officeart/2008/layout/AlternatingHexagons"/>
    <dgm:cxn modelId="{0369D558-09F0-4125-A4E3-3C9874D19C75}" type="presParOf" srcId="{ED1351A4-01C8-46A2-91B5-2F3D0E97B095}" destId="{8EA7BF73-1841-4A1B-98CA-17F91ACED8D3}" srcOrd="1" destOrd="0" presId="urn:microsoft.com/office/officeart/2008/layout/AlternatingHexagons"/>
    <dgm:cxn modelId="{454FE4BE-0B11-4A94-B525-A6240FD2674E}" type="presParOf" srcId="{ED1351A4-01C8-46A2-91B5-2F3D0E97B095}" destId="{6801889B-FBF9-45D0-A76F-D2E16587B0C5}" srcOrd="2" destOrd="0" presId="urn:microsoft.com/office/officeart/2008/layout/AlternatingHexagons"/>
    <dgm:cxn modelId="{448CC998-3476-4F09-B81A-10FBE8539FBE}" type="presParOf" srcId="{ED1351A4-01C8-46A2-91B5-2F3D0E97B095}" destId="{E4B0F120-4430-4458-AD28-0BAA6D463491}" srcOrd="3" destOrd="0" presId="urn:microsoft.com/office/officeart/2008/layout/AlternatingHexagons"/>
    <dgm:cxn modelId="{736DC1C1-3902-404E-9848-66F306833DC3}" type="presParOf" srcId="{ED1351A4-01C8-46A2-91B5-2F3D0E97B095}" destId="{FDC02DF1-8CC6-4AC3-A1FF-467F9FE04905}" srcOrd="4" destOrd="0" presId="urn:microsoft.com/office/officeart/2008/layout/AlternatingHexagons"/>
    <dgm:cxn modelId="{93D4023A-CE31-4B4C-B23B-5EECB1C17187}" type="presParOf" srcId="{47D34AD0-0A96-4462-9BD3-74797E78FAC3}" destId="{845D2E5A-EC6C-4430-9F57-AB28D11C94EC}" srcOrd="1" destOrd="0" presId="urn:microsoft.com/office/officeart/2008/layout/AlternatingHexagons"/>
    <dgm:cxn modelId="{AA4E849B-5190-46D7-AE91-0140EC9F30E6}" type="presParOf" srcId="{47D34AD0-0A96-4462-9BD3-74797E78FAC3}" destId="{2019EEEC-260B-445A-B38E-AA0964455F42}" srcOrd="2" destOrd="0" presId="urn:microsoft.com/office/officeart/2008/layout/AlternatingHexagons"/>
    <dgm:cxn modelId="{D360FDA6-C3E4-425B-9391-852579E7A379}" type="presParOf" srcId="{2019EEEC-260B-445A-B38E-AA0964455F42}" destId="{DCB78C7A-4465-4F56-A6B3-835222CE4D65}" srcOrd="0" destOrd="0" presId="urn:microsoft.com/office/officeart/2008/layout/AlternatingHexagons"/>
    <dgm:cxn modelId="{C7493691-0368-49B9-8D1D-3014C4981F4E}" type="presParOf" srcId="{2019EEEC-260B-445A-B38E-AA0964455F42}" destId="{F1B51D4D-723C-4632-B75E-CD433C03D444}" srcOrd="1" destOrd="0" presId="urn:microsoft.com/office/officeart/2008/layout/AlternatingHexagons"/>
    <dgm:cxn modelId="{47CFBD24-A392-4A2C-8E38-94BAC18E107A}" type="presParOf" srcId="{2019EEEC-260B-445A-B38E-AA0964455F42}" destId="{0A613E46-4D89-4F3E-96A8-1DABDA3CCB76}" srcOrd="2" destOrd="0" presId="urn:microsoft.com/office/officeart/2008/layout/AlternatingHexagons"/>
    <dgm:cxn modelId="{8E84D144-0D0A-440E-A40E-5A1C4BE47C5E}" type="presParOf" srcId="{2019EEEC-260B-445A-B38E-AA0964455F42}" destId="{2DA8A269-2EB2-49DD-8C34-FD7A4FE40D5B}" srcOrd="3" destOrd="0" presId="urn:microsoft.com/office/officeart/2008/layout/AlternatingHexagons"/>
    <dgm:cxn modelId="{D7153691-0C23-4AC9-A330-A9A0E04645FA}" type="presParOf" srcId="{2019EEEC-260B-445A-B38E-AA0964455F42}" destId="{E0025774-EE01-42EA-8EC3-D021A41871FF}" srcOrd="4" destOrd="0" presId="urn:microsoft.com/office/officeart/2008/layout/AlternatingHexagons"/>
    <dgm:cxn modelId="{8BC82572-C240-4D29-A8E5-67DD5B1678E8}" type="presParOf" srcId="{47D34AD0-0A96-4462-9BD3-74797E78FAC3}" destId="{C35DC40A-FE7C-486D-ADF5-123EEE34452F}" srcOrd="3" destOrd="0" presId="urn:microsoft.com/office/officeart/2008/layout/AlternatingHexagons"/>
    <dgm:cxn modelId="{EFD4EC35-7C38-41B7-B0F4-12A472AAA10F}" type="presParOf" srcId="{47D34AD0-0A96-4462-9BD3-74797E78FAC3}" destId="{72321913-7247-473E-937C-83506B49EADE}" srcOrd="4" destOrd="0" presId="urn:microsoft.com/office/officeart/2008/layout/AlternatingHexagons"/>
    <dgm:cxn modelId="{94170BAE-9FFD-466C-A083-2ADB66B25E89}" type="presParOf" srcId="{72321913-7247-473E-937C-83506B49EADE}" destId="{CE280D7F-270E-4AA1-8BFB-8D3C84A8394C}" srcOrd="0" destOrd="0" presId="urn:microsoft.com/office/officeart/2008/layout/AlternatingHexagons"/>
    <dgm:cxn modelId="{B387669B-1411-48EE-AB5D-0169641C592A}" type="presParOf" srcId="{72321913-7247-473E-937C-83506B49EADE}" destId="{B9A08645-8CA1-4DFE-B7D3-A2F6489D08E8}" srcOrd="1" destOrd="0" presId="urn:microsoft.com/office/officeart/2008/layout/AlternatingHexagons"/>
    <dgm:cxn modelId="{150FA21A-B615-472B-95A6-F2386D486432}" type="presParOf" srcId="{72321913-7247-473E-937C-83506B49EADE}" destId="{BA40410D-F8B0-4E8E-B6CB-93BB52432946}" srcOrd="2" destOrd="0" presId="urn:microsoft.com/office/officeart/2008/layout/AlternatingHexagons"/>
    <dgm:cxn modelId="{9E3D4AC2-3869-4FFA-B261-4399E518786B}" type="presParOf" srcId="{72321913-7247-473E-937C-83506B49EADE}" destId="{248707F9-3A3C-47C0-AB0A-2C4B8B3E7CDF}" srcOrd="3" destOrd="0" presId="urn:microsoft.com/office/officeart/2008/layout/AlternatingHexagons"/>
    <dgm:cxn modelId="{704B5222-1B14-4A58-8F7B-8A4190BB6326}" type="presParOf" srcId="{72321913-7247-473E-937C-83506B49EADE}" destId="{18C4981F-96D5-408D-9B03-56EE7458DFE4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4DC321-9C43-402A-84EC-B12702046AFF}">
      <dsp:nvSpPr>
        <dsp:cNvPr id="0" name=""/>
        <dsp:cNvSpPr/>
      </dsp:nvSpPr>
      <dsp:spPr>
        <a:xfrm rot="5400000">
          <a:off x="1394223" y="156528"/>
          <a:ext cx="1044149" cy="908410"/>
        </a:xfrm>
        <a:prstGeom prst="hexagon">
          <a:avLst>
            <a:gd name="adj" fmla="val 25000"/>
            <a:gd name="vf" fmla="val 115470"/>
          </a:avLst>
        </a:prstGeom>
        <a:solidFill>
          <a:srgbClr val="FF0066"/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>
            <a:solidFill>
              <a:schemeClr val="bg1"/>
            </a:solidFill>
            <a:latin typeface="+mj-lt"/>
          </a:endParaRPr>
        </a:p>
      </dsp:txBody>
      <dsp:txXfrm rot="-5400000">
        <a:off x="1603653" y="251372"/>
        <a:ext cx="625288" cy="718723"/>
      </dsp:txXfrm>
    </dsp:sp>
    <dsp:sp modelId="{8EA7BF73-1841-4A1B-98CA-17F91ACED8D3}">
      <dsp:nvSpPr>
        <dsp:cNvPr id="0" name=""/>
        <dsp:cNvSpPr/>
      </dsp:nvSpPr>
      <dsp:spPr>
        <a:xfrm>
          <a:off x="3096099" y="209769"/>
          <a:ext cx="1165270" cy="626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>
            <a:latin typeface="+mj-lt"/>
          </a:endParaRPr>
        </a:p>
      </dsp:txBody>
      <dsp:txXfrm>
        <a:off x="3096099" y="209769"/>
        <a:ext cx="1165270" cy="626489"/>
      </dsp:txXfrm>
    </dsp:sp>
    <dsp:sp modelId="{FDC02DF1-8CC6-4AC3-A1FF-467F9FE04905}">
      <dsp:nvSpPr>
        <dsp:cNvPr id="0" name=""/>
        <dsp:cNvSpPr/>
      </dsp:nvSpPr>
      <dsp:spPr>
        <a:xfrm rot="5400000">
          <a:off x="1599153" y="1323334"/>
          <a:ext cx="398029" cy="35526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 val="49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+mj-lt"/>
          </a:endParaRPr>
        </a:p>
      </dsp:txBody>
      <dsp:txXfrm rot="-5400000">
        <a:off x="1676566" y="1364724"/>
        <a:ext cx="243203" cy="272481"/>
      </dsp:txXfrm>
    </dsp:sp>
    <dsp:sp modelId="{DCB78C7A-4465-4F56-A6B3-835222CE4D65}">
      <dsp:nvSpPr>
        <dsp:cNvPr id="0" name=""/>
        <dsp:cNvSpPr/>
      </dsp:nvSpPr>
      <dsp:spPr>
        <a:xfrm rot="5400000">
          <a:off x="2306394" y="1109158"/>
          <a:ext cx="1044149" cy="908410"/>
        </a:xfrm>
        <a:prstGeom prst="hexagon">
          <a:avLst>
            <a:gd name="adj" fmla="val 25000"/>
            <a:gd name="vf" fmla="val 115470"/>
          </a:avLst>
        </a:prstGeom>
        <a:solidFill>
          <a:srgbClr val="FF0066"/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300" kern="1200" dirty="0">
            <a:solidFill>
              <a:schemeClr val="bg1"/>
            </a:solidFill>
            <a:latin typeface="+mj-lt"/>
          </a:endParaRPr>
        </a:p>
      </dsp:txBody>
      <dsp:txXfrm rot="-5400000">
        <a:off x="2515824" y="1204002"/>
        <a:ext cx="625288" cy="718723"/>
      </dsp:txXfrm>
    </dsp:sp>
    <dsp:sp modelId="{F1B51D4D-723C-4632-B75E-CD433C03D444}">
      <dsp:nvSpPr>
        <dsp:cNvPr id="0" name=""/>
        <dsp:cNvSpPr/>
      </dsp:nvSpPr>
      <dsp:spPr>
        <a:xfrm>
          <a:off x="338084" y="647258"/>
          <a:ext cx="1127681" cy="626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>
            <a:latin typeface="+mj-lt"/>
          </a:endParaRPr>
        </a:p>
      </dsp:txBody>
      <dsp:txXfrm>
        <a:off x="338084" y="647258"/>
        <a:ext cx="1127681" cy="626489"/>
      </dsp:txXfrm>
    </dsp:sp>
    <dsp:sp modelId="{E0025774-EE01-42EA-8EC3-D021A41871FF}">
      <dsp:nvSpPr>
        <dsp:cNvPr id="0" name=""/>
        <dsp:cNvSpPr/>
      </dsp:nvSpPr>
      <dsp:spPr>
        <a:xfrm rot="5400000">
          <a:off x="2676258" y="538580"/>
          <a:ext cx="223155" cy="20610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 val="49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>
            <a:latin typeface="+mj-lt"/>
          </a:endParaRPr>
        </a:p>
      </dsp:txBody>
      <dsp:txXfrm rot="-5400000">
        <a:off x="2717822" y="565824"/>
        <a:ext cx="140026" cy="151613"/>
      </dsp:txXfrm>
    </dsp:sp>
    <dsp:sp modelId="{CE280D7F-270E-4AA1-8BFB-8D3C84A8394C}">
      <dsp:nvSpPr>
        <dsp:cNvPr id="0" name=""/>
        <dsp:cNvSpPr/>
      </dsp:nvSpPr>
      <dsp:spPr>
        <a:xfrm rot="5400000">
          <a:off x="950994" y="1789232"/>
          <a:ext cx="1159402" cy="1039411"/>
        </a:xfrm>
        <a:prstGeom prst="hexagon">
          <a:avLst>
            <a:gd name="adj" fmla="val 25000"/>
            <a:gd name="vf" fmla="val 115470"/>
          </a:avLst>
        </a:prstGeom>
        <a:solidFill>
          <a:srgbClr val="FF0066"/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 dirty="0">
            <a:solidFill>
              <a:schemeClr val="bg1"/>
            </a:solidFill>
            <a:latin typeface="+mj-lt"/>
          </a:endParaRPr>
        </a:p>
      </dsp:txBody>
      <dsp:txXfrm rot="-5400000">
        <a:off x="1175260" y="1912471"/>
        <a:ext cx="710869" cy="792934"/>
      </dsp:txXfrm>
    </dsp:sp>
    <dsp:sp modelId="{B9A08645-8CA1-4DFE-B7D3-A2F6489D08E8}">
      <dsp:nvSpPr>
        <dsp:cNvPr id="0" name=""/>
        <dsp:cNvSpPr/>
      </dsp:nvSpPr>
      <dsp:spPr>
        <a:xfrm>
          <a:off x="3096099" y="2039944"/>
          <a:ext cx="1165270" cy="6264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 dirty="0">
            <a:latin typeface="+mj-lt"/>
          </a:endParaRPr>
        </a:p>
      </dsp:txBody>
      <dsp:txXfrm>
        <a:off x="3096099" y="2039944"/>
        <a:ext cx="1165270" cy="626489"/>
      </dsp:txXfrm>
    </dsp:sp>
    <dsp:sp modelId="{18C4981F-96D5-408D-9B03-56EE7458DFE4}">
      <dsp:nvSpPr>
        <dsp:cNvPr id="0" name=""/>
        <dsp:cNvSpPr/>
      </dsp:nvSpPr>
      <dsp:spPr>
        <a:xfrm rot="5400000">
          <a:off x="2576998" y="2191361"/>
          <a:ext cx="403469" cy="411782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 val="49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>
            <a:latin typeface="+mj-lt"/>
          </a:endParaRPr>
        </a:p>
      </dsp:txBody>
      <dsp:txXfrm rot="-5400000">
        <a:off x="2641472" y="2262762"/>
        <a:ext cx="274522" cy="2689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687F43-AD5C-47D7-8DF0-A161684854E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43EDC-4CAB-4190-A793-217E637A90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601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606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CFAAB-EDF4-4AD8-899E-C80588AF1E8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33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CFAAB-EDF4-4AD8-899E-C80588AF1E8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678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CFAAB-EDF4-4AD8-899E-C80588AF1E8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732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35835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CFAAB-EDF4-4AD8-899E-C80588AF1E8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349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1" name="Google Shape;13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2192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0949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5CFAAB-EDF4-4AD8-899E-C80588AF1E8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883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262141-DB40-473A-BC6A-F1CFFA443F9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627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368174-923F-4B53-B23E-A7A6D6C1D3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0809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F3009-29B7-B64D-DF86-A9A9490D86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9FC522-F675-2C0A-ABED-45955C4C21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9E1BA-8481-6E58-7FE5-CF85B675D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6C09DD-4CC9-9253-37D2-B16FC1C59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9ACD3-7352-978C-250B-86406581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635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2BFEA-6B75-B928-006E-0EF9D88D4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F1794E-AA37-6E1F-53CC-7C3665A222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3DDF0-2ABD-BD59-6C06-18892B5E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C7CE3-C481-0968-BD30-CA177118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BC16F-ABBC-FFE7-9653-0868ACDF9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93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7B4B32-FF79-EC9F-2CA2-7978D2714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F9765-2D58-CE87-F1EC-14C9FA87E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FFDFF-9F17-AF43-5D8D-06E618517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32A74-96FE-EB9F-6F43-5B852EC31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5E8C3-B551-4A55-F1C7-B3811F247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57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6C5CB-9CB8-7285-0F6F-06E57926A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E5BC8-13CA-0558-7FBC-2EABDEC71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DF1CB-1BDA-234A-78E9-B2D4C8600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B4DC3-60EF-E780-65F5-2CDEE5BC0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42517-F8EA-687C-53A3-B0AFD9D43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32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0378E-88E6-B4BA-6316-DDCE2FE5B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91F243-99B6-5B4F-4647-82710A58C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FBD90-A608-0B0F-2766-D3FD743AE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7490A-DB28-C6B5-C5E3-7B4E89E26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30A57-B25C-1B02-6890-046BB70A5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963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6B226-D06C-9C3D-303C-20DB0763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AAFF4-B9D5-1E55-5719-274CDE593E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A736BB-3D85-BD2E-05E0-AB82C170E2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C0CA77-FE06-50F0-65DE-2C1A576D9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2F0457-E617-FB92-74C0-7C7A53EAC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815F67-0D62-EE6A-5971-40BCAED0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84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2A609-25D8-C52A-78CA-4B11E0817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98C0AF-9766-100B-1B5A-C603BC4B1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564DE3-B3EA-7604-E107-D024B6A165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9A6C20-4596-3CA3-7776-9CCB2F986B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8F627-1E53-3D7F-8223-4D86008EE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33858F-BF65-ED37-6FBC-B489ACCE4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6F0658-71A7-84D9-F5FD-808B2F53E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6DDE83-6D21-59FD-D985-9DA3C1547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77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F5-8D7E-6819-8CC5-922BDBDDD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1EDD95-2016-305E-5764-AEC58951D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D49C07-9C7A-93CE-BC82-C0E0E1094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E1504-4B1B-CCBC-F8E3-99B3E44D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709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CF5466-F049-B614-0C9E-8D309D92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705263-2A43-1AA3-3D3E-FD1700CBA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AA6D65-48A1-01F4-E898-5C8920D68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23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C094-7EAA-8BD0-16EF-167930FC3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E0ECE-AF12-7B6A-F4D8-4057E3BDB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496261-2248-601D-FE5A-B252034B6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8AED97-4B8D-600F-ADEA-6CA377955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61CC20-A0CA-8F81-1C9D-1E03B1F07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0E2B8A-37B5-58D0-DC6D-1A33FA517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14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D0B7D-3833-0DDC-8D04-5CD2FB82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C0CB90-3859-B511-1D25-A88248311E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73B459-9725-0DBE-3512-9FD5E51B2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6362B5-EED2-F57A-08AB-9BF4F1C32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507207-7B7B-32A6-D475-D741798B9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6A1322-09A9-A375-678B-79F0B47B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38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488C03-EEAA-1F3B-C8B5-F615EF9AE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C0EA7-D56B-0D52-A413-A37FF1A0D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49378-C692-1C73-CAA1-51681B365F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1F832B-5C36-4DB7-AA6C-5BE62B4293F2}" type="datetimeFigureOut">
              <a:rPr lang="en-US" smtClean="0"/>
              <a:t>8/19/2022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CB2108-7DB6-48D6-12D9-D0138E04C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0AD08-B816-F245-4AA8-742B5E0A4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E2425D-AE48-4DF6-9894-6967E8A95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546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6.png"/><Relationship Id="rId7" Type="http://schemas.openxmlformats.org/officeDocument/2006/relationships/image" Target="../media/image48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4.png"/><Relationship Id="rId5" Type="http://schemas.openxmlformats.org/officeDocument/2006/relationships/image" Target="../media/image46.png"/><Relationship Id="rId10" Type="http://schemas.openxmlformats.org/officeDocument/2006/relationships/image" Target="../media/image3.png"/><Relationship Id="rId4" Type="http://schemas.microsoft.com/office/2007/relationships/hdphoto" Target="../media/hdphoto2.wdp"/><Relationship Id="rId9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microsoft.com/office/2007/relationships/hdphoto" Target="../media/hdphoto3.wdp"/><Relationship Id="rId17" Type="http://schemas.openxmlformats.org/officeDocument/2006/relationships/image" Target="../media/image2.png"/><Relationship Id="rId2" Type="http://schemas.openxmlformats.org/officeDocument/2006/relationships/image" Target="../media/image49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3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0.png"/><Relationship Id="rId7" Type="http://schemas.microsoft.com/office/2007/relationships/hdphoto" Target="../media/hdphoto1.wdp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1.jpeg"/><Relationship Id="rId10" Type="http://schemas.openxmlformats.org/officeDocument/2006/relationships/image" Target="../media/image2.png"/><Relationship Id="rId4" Type="http://schemas.microsoft.com/office/2007/relationships/hdphoto" Target="../media/hdphoto4.wdp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13" Type="http://schemas.openxmlformats.org/officeDocument/2006/relationships/image" Target="../media/image3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11" Type="http://schemas.openxmlformats.org/officeDocument/2006/relationships/image" Target="../media/image5.png"/><Relationship Id="rId5" Type="http://schemas.openxmlformats.org/officeDocument/2006/relationships/image" Target="../media/image76.png"/><Relationship Id="rId15" Type="http://schemas.openxmlformats.org/officeDocument/2006/relationships/image" Target="../media/image2.png"/><Relationship Id="rId10" Type="http://schemas.openxmlformats.org/officeDocument/2006/relationships/image" Target="../media/image80.png"/><Relationship Id="rId4" Type="http://schemas.openxmlformats.org/officeDocument/2006/relationships/image" Target="../media/image75.png"/><Relationship Id="rId9" Type="http://schemas.openxmlformats.org/officeDocument/2006/relationships/image" Target="../media/image79.png"/><Relationship Id="rId1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89.png"/><Relationship Id="rId18" Type="http://schemas.openxmlformats.org/officeDocument/2006/relationships/image" Target="../media/image4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12" Type="http://schemas.openxmlformats.org/officeDocument/2006/relationships/image" Target="../media/image88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5" Type="http://schemas.openxmlformats.org/officeDocument/2006/relationships/image" Target="../media/image5.png"/><Relationship Id="rId10" Type="http://schemas.microsoft.com/office/2007/relationships/hdphoto" Target="../media/hdphoto7.wdp"/><Relationship Id="rId19" Type="http://schemas.openxmlformats.org/officeDocument/2006/relationships/image" Target="../media/image2.png"/><Relationship Id="rId4" Type="http://schemas.openxmlformats.org/officeDocument/2006/relationships/image" Target="../media/image82.png"/><Relationship Id="rId9" Type="http://schemas.openxmlformats.org/officeDocument/2006/relationships/image" Target="../media/image86.png"/><Relationship Id="rId1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image" Target="../media/image96.png"/><Relationship Id="rId1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95.jpe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94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5.png"/><Relationship Id="rId10" Type="http://schemas.openxmlformats.org/officeDocument/2006/relationships/image" Target="../media/image93.png"/><Relationship Id="rId19" Type="http://schemas.openxmlformats.org/officeDocument/2006/relationships/image" Target="../media/image2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92.jpeg"/><Relationship Id="rId1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8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2.png"/><Relationship Id="rId5" Type="http://schemas.openxmlformats.org/officeDocument/2006/relationships/image" Target="../media/image100.png"/><Relationship Id="rId10" Type="http://schemas.openxmlformats.org/officeDocument/2006/relationships/image" Target="../media/image4.png"/><Relationship Id="rId4" Type="http://schemas.openxmlformats.org/officeDocument/2006/relationships/image" Target="../media/image99.png"/><Relationship Id="rId9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microsoft.com/office/2007/relationships/hdphoto" Target="../media/hdphoto1.wdp"/><Relationship Id="rId7" Type="http://schemas.openxmlformats.org/officeDocument/2006/relationships/image" Target="../media/image102.jpeg"/><Relationship Id="rId12" Type="http://schemas.openxmlformats.org/officeDocument/2006/relationships/image" Target="../media/image10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microsoft.com/office/2007/relationships/hdphoto" Target="../media/hdphoto8.wdp"/><Relationship Id="rId5" Type="http://schemas.openxmlformats.org/officeDocument/2006/relationships/image" Target="../media/image4.png"/><Relationship Id="rId10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10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3.png"/><Relationship Id="rId5" Type="http://schemas.openxmlformats.org/officeDocument/2006/relationships/image" Target="../media/image13.pn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.pn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11" Type="http://schemas.openxmlformats.org/officeDocument/2006/relationships/image" Target="../media/image5.png"/><Relationship Id="rId5" Type="http://schemas.openxmlformats.org/officeDocument/2006/relationships/image" Target="../media/image22.jpeg"/><Relationship Id="rId15" Type="http://schemas.openxmlformats.org/officeDocument/2006/relationships/image" Target="../media/image2.pn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png"/><Relationship Id="rId1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.pn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microsoft.com/office/2007/relationships/hdphoto" Target="../media/hdphoto1.wdp"/><Relationship Id="rId5" Type="http://schemas.openxmlformats.org/officeDocument/2006/relationships/image" Target="../media/image31.jpeg"/><Relationship Id="rId10" Type="http://schemas.openxmlformats.org/officeDocument/2006/relationships/image" Target="../media/image5.png"/><Relationship Id="rId4" Type="http://schemas.openxmlformats.org/officeDocument/2006/relationships/image" Target="../media/image30.jpeg"/><Relationship Id="rId9" Type="http://schemas.openxmlformats.org/officeDocument/2006/relationships/image" Target="../media/image35.jpeg"/><Relationship Id="rId1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5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3.png"/><Relationship Id="rId10" Type="http://schemas.openxmlformats.org/officeDocument/2006/relationships/image" Target="../media/image42.png"/><Relationship Id="rId4" Type="http://schemas.microsoft.com/office/2007/relationships/hdphoto" Target="../media/hdphoto2.wdp"/><Relationship Id="rId9" Type="http://schemas.openxmlformats.org/officeDocument/2006/relationships/image" Target="../media/image41.png"/><Relationship Id="rId1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SoftIron Measures Its Carbon Footprint to Make a Point">
            <a:extLst>
              <a:ext uri="{FF2B5EF4-FFF2-40B4-BE49-F238E27FC236}">
                <a16:creationId xmlns:a16="http://schemas.microsoft.com/office/drawing/2014/main" id="{824F8885-F02F-6A06-ECCD-206FB1DF38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-9832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NSU ACM Student Chapter">
            <a:extLst>
              <a:ext uri="{FF2B5EF4-FFF2-40B4-BE49-F238E27FC236}">
                <a16:creationId xmlns:a16="http://schemas.microsoft.com/office/drawing/2014/main" id="{26AFD80B-7757-6E03-6B5B-B7C0BBE04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044" y="264346"/>
            <a:ext cx="1445341" cy="1445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SU ACM Student Chapter">
            <a:extLst>
              <a:ext uri="{FF2B5EF4-FFF2-40B4-BE49-F238E27FC236}">
                <a16:creationId xmlns:a16="http://schemas.microsoft.com/office/drawing/2014/main" id="{319D0381-AFA6-9C69-B1C4-83CE73AFF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23" y="333172"/>
            <a:ext cx="1245452" cy="1053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3E04FD-2D55-CE95-D70D-517A2F9F84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2"/>
            <a:ext cx="989084" cy="10531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72C618-1B93-C9C1-3462-C34767928386}"/>
              </a:ext>
            </a:extLst>
          </p:cNvPr>
          <p:cNvSpPr txBox="1"/>
          <p:nvPr/>
        </p:nvSpPr>
        <p:spPr>
          <a:xfrm>
            <a:off x="2000864" y="3044279"/>
            <a:ext cx="8190271" cy="769441"/>
          </a:xfrm>
          <a:prstGeom prst="rect">
            <a:avLst/>
          </a:prstGeom>
          <a:solidFill>
            <a:schemeClr val="tx1">
              <a:alpha val="56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LESSENING CARBON FOOTPRINT</a:t>
            </a:r>
            <a:r>
              <a:rPr lang="en-US" sz="44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CA7712-E673-105C-D877-FB854CB85979}"/>
              </a:ext>
            </a:extLst>
          </p:cNvPr>
          <p:cNvSpPr txBox="1"/>
          <p:nvPr/>
        </p:nvSpPr>
        <p:spPr>
          <a:xfrm>
            <a:off x="3535351" y="3961898"/>
            <a:ext cx="5121295" cy="584775"/>
          </a:xfrm>
          <a:prstGeom prst="rect">
            <a:avLst/>
          </a:prstGeom>
          <a:solidFill>
            <a:schemeClr val="accent1">
              <a:alpha val="37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TEAM PHOENIXICIA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244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AF7094-3639-4B7C-9860-C0264E1D44D5}"/>
              </a:ext>
            </a:extLst>
          </p:cNvPr>
          <p:cNvSpPr txBox="1"/>
          <p:nvPr/>
        </p:nvSpPr>
        <p:spPr>
          <a:xfrm>
            <a:off x="1942153" y="1883120"/>
            <a:ext cx="35150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SEGREGATED WASTE COLLECTION FROM  </a:t>
            </a:r>
          </a:p>
        </p:txBody>
      </p:sp>
      <p:sp>
        <p:nvSpPr>
          <p:cNvPr id="13" name="Google Shape;145;p4">
            <a:extLst>
              <a:ext uri="{FF2B5EF4-FFF2-40B4-BE49-F238E27FC236}">
                <a16:creationId xmlns:a16="http://schemas.microsoft.com/office/drawing/2014/main" id="{E3BFE029-AAEB-4C4A-9249-4987CBAA1064}"/>
              </a:ext>
            </a:extLst>
          </p:cNvPr>
          <p:cNvSpPr/>
          <p:nvPr/>
        </p:nvSpPr>
        <p:spPr>
          <a:xfrm>
            <a:off x="4080588" y="914896"/>
            <a:ext cx="4030824" cy="62883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CORE IDEA</a:t>
            </a:r>
            <a:endParaRPr dirty="0"/>
          </a:p>
        </p:txBody>
      </p:sp>
      <p:pic>
        <p:nvPicPr>
          <p:cNvPr id="2050" name="Picture 2" descr="Recycle bin premium icon">
            <a:extLst>
              <a:ext uri="{FF2B5EF4-FFF2-40B4-BE49-F238E27FC236}">
                <a16:creationId xmlns:a16="http://schemas.microsoft.com/office/drawing/2014/main" id="{91F348BC-575A-463E-9002-EB63510D9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08" y="1791960"/>
            <a:ext cx="865241" cy="86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6861025-C375-4B62-83EC-610BB063DC8C}"/>
              </a:ext>
            </a:extLst>
          </p:cNvPr>
          <p:cNvSpPr/>
          <p:nvPr/>
        </p:nvSpPr>
        <p:spPr>
          <a:xfrm>
            <a:off x="1317523" y="2998837"/>
            <a:ext cx="186812" cy="196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CCEE83-5CBC-4718-AE4C-C6977D6BEA28}"/>
              </a:ext>
            </a:extLst>
          </p:cNvPr>
          <p:cNvSpPr txBox="1"/>
          <p:nvPr/>
        </p:nvSpPr>
        <p:spPr>
          <a:xfrm>
            <a:off x="1759974" y="2897104"/>
            <a:ext cx="3397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SOURCE [BY WASTECH TEAM]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D5409AC5-EBEF-4803-B167-F4F306E0D84F}"/>
              </a:ext>
            </a:extLst>
          </p:cNvPr>
          <p:cNvSpPr/>
          <p:nvPr/>
        </p:nvSpPr>
        <p:spPr>
          <a:xfrm>
            <a:off x="1317523" y="3499686"/>
            <a:ext cx="186812" cy="196645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35F4493-8E5C-424B-8DBB-86EC876EC559}"/>
              </a:ext>
            </a:extLst>
          </p:cNvPr>
          <p:cNvSpPr txBox="1"/>
          <p:nvPr/>
        </p:nvSpPr>
        <p:spPr>
          <a:xfrm>
            <a:off x="1759974" y="3397058"/>
            <a:ext cx="3515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66"/>
                </a:solidFill>
              </a:rPr>
              <a:t>WASTECH’S DUMPING STATION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C7009-2B14-4533-B6DB-C203DDADC6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23" y="1771068"/>
            <a:ext cx="1050712" cy="105071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B2462-25A8-4B88-96F6-708A6D2F5AAA}"/>
              </a:ext>
            </a:extLst>
          </p:cNvPr>
          <p:cNvSpPr txBox="1"/>
          <p:nvPr/>
        </p:nvSpPr>
        <p:spPr>
          <a:xfrm>
            <a:off x="7353658" y="1949315"/>
            <a:ext cx="35150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TREATMENT</a:t>
            </a:r>
          </a:p>
          <a:p>
            <a:r>
              <a:rPr lang="en-US" sz="2000" b="1" dirty="0"/>
              <a:t>PROCESS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145A5D2-63C0-47DA-AA85-F201472BDD86}"/>
              </a:ext>
            </a:extLst>
          </p:cNvPr>
          <p:cNvSpPr/>
          <p:nvPr/>
        </p:nvSpPr>
        <p:spPr>
          <a:xfrm>
            <a:off x="6592526" y="2998837"/>
            <a:ext cx="186812" cy="196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A2CC17-6D09-41BC-ABE3-277104D0133E}"/>
              </a:ext>
            </a:extLst>
          </p:cNvPr>
          <p:cNvSpPr txBox="1"/>
          <p:nvPr/>
        </p:nvSpPr>
        <p:spPr>
          <a:xfrm>
            <a:off x="7034977" y="2897104"/>
            <a:ext cx="24285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CUSTOMIZATION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F53C95-0D8B-4907-BDA8-6BACF6C77EF6}"/>
              </a:ext>
            </a:extLst>
          </p:cNvPr>
          <p:cNvSpPr/>
          <p:nvPr/>
        </p:nvSpPr>
        <p:spPr>
          <a:xfrm>
            <a:off x="6592526" y="3499686"/>
            <a:ext cx="186812" cy="196645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819B40-0696-47B5-9B67-96732056356E}"/>
              </a:ext>
            </a:extLst>
          </p:cNvPr>
          <p:cNvSpPr txBox="1"/>
          <p:nvPr/>
        </p:nvSpPr>
        <p:spPr>
          <a:xfrm>
            <a:off x="7034977" y="3397058"/>
            <a:ext cx="3515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66"/>
                </a:solidFill>
              </a:rPr>
              <a:t>UPSELL RAW WASTE</a:t>
            </a:r>
          </a:p>
        </p:txBody>
      </p:sp>
      <p:sp>
        <p:nvSpPr>
          <p:cNvPr id="8" name="Arrow: Bent 7">
            <a:extLst>
              <a:ext uri="{FF2B5EF4-FFF2-40B4-BE49-F238E27FC236}">
                <a16:creationId xmlns:a16="http://schemas.microsoft.com/office/drawing/2014/main" id="{575420EC-517E-41E6-9DC8-A3213868953B}"/>
              </a:ext>
            </a:extLst>
          </p:cNvPr>
          <p:cNvSpPr/>
          <p:nvPr/>
        </p:nvSpPr>
        <p:spPr>
          <a:xfrm>
            <a:off x="8999257" y="2871723"/>
            <a:ext cx="329377" cy="240546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0C5469FB-2B0C-4AFD-8108-48362ACD16BD}"/>
              </a:ext>
            </a:extLst>
          </p:cNvPr>
          <p:cNvSpPr/>
          <p:nvPr/>
        </p:nvSpPr>
        <p:spPr>
          <a:xfrm flipV="1">
            <a:off x="8999256" y="3087422"/>
            <a:ext cx="329377" cy="240546"/>
          </a:xfrm>
          <a:prstGeom prst="ben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D402D1-28AF-4929-9F6E-5287F9F51809}"/>
              </a:ext>
            </a:extLst>
          </p:cNvPr>
          <p:cNvSpPr txBox="1"/>
          <p:nvPr/>
        </p:nvSpPr>
        <p:spPr>
          <a:xfrm>
            <a:off x="9321079" y="2731645"/>
            <a:ext cx="318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SELL IN WB PLATFORM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131AED-B055-461A-A5E7-88BE9FEC2413}"/>
              </a:ext>
            </a:extLst>
          </p:cNvPr>
          <p:cNvSpPr txBox="1"/>
          <p:nvPr/>
        </p:nvSpPr>
        <p:spPr>
          <a:xfrm>
            <a:off x="9333245" y="3051652"/>
            <a:ext cx="3180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PURCHASE TO USE/GIFT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ED1836-D393-48CA-ADF9-1710CEE403FF}"/>
              </a:ext>
            </a:extLst>
          </p:cNvPr>
          <p:cNvSpPr txBox="1"/>
          <p:nvPr/>
        </p:nvSpPr>
        <p:spPr>
          <a:xfrm>
            <a:off x="2069153" y="4230608"/>
            <a:ext cx="35150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IMPACT MEASUREMENT &amp; AUTHORIZED CERTIFICATION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C45F11A-B62A-4FA7-ABFC-E8007DF9F615}"/>
              </a:ext>
            </a:extLst>
          </p:cNvPr>
          <p:cNvSpPr txBox="1"/>
          <p:nvPr/>
        </p:nvSpPr>
        <p:spPr>
          <a:xfrm>
            <a:off x="469895" y="1656927"/>
            <a:ext cx="5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C6E595-2C3C-4DC9-B1DC-A54CE03A39CE}"/>
              </a:ext>
            </a:extLst>
          </p:cNvPr>
          <p:cNvSpPr txBox="1"/>
          <p:nvPr/>
        </p:nvSpPr>
        <p:spPr>
          <a:xfrm>
            <a:off x="5601136" y="1656927"/>
            <a:ext cx="5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2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357A4DB-76C8-4F67-8D5B-A243FADCDD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12" y="4203744"/>
            <a:ext cx="865241" cy="86524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D5D4381-AF74-4515-A1A8-4C7AC56183EE}"/>
              </a:ext>
            </a:extLst>
          </p:cNvPr>
          <p:cNvSpPr txBox="1"/>
          <p:nvPr/>
        </p:nvSpPr>
        <p:spPr>
          <a:xfrm>
            <a:off x="469895" y="3990033"/>
            <a:ext cx="5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3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23503C-716F-4662-98E9-C7C2BA89B595}"/>
              </a:ext>
            </a:extLst>
          </p:cNvPr>
          <p:cNvSpPr/>
          <p:nvPr/>
        </p:nvSpPr>
        <p:spPr>
          <a:xfrm>
            <a:off x="1317523" y="5237611"/>
            <a:ext cx="186812" cy="196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CF7D5E5-0388-4CC9-862A-F12E6EC59F27}"/>
              </a:ext>
            </a:extLst>
          </p:cNvPr>
          <p:cNvSpPr txBox="1"/>
          <p:nvPr/>
        </p:nvSpPr>
        <p:spPr>
          <a:xfrm>
            <a:off x="1759973" y="5135878"/>
            <a:ext cx="43324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PROVIDING ECO WARRIOR BADGE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413379-758D-4F31-8177-90A9096F2425}"/>
              </a:ext>
            </a:extLst>
          </p:cNvPr>
          <p:cNvSpPr/>
          <p:nvPr/>
        </p:nvSpPr>
        <p:spPr>
          <a:xfrm>
            <a:off x="1317523" y="5759985"/>
            <a:ext cx="186812" cy="196645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B8DEB6-C5C3-4339-BC7E-44FDD1B317E1}"/>
              </a:ext>
            </a:extLst>
          </p:cNvPr>
          <p:cNvSpPr txBox="1"/>
          <p:nvPr/>
        </p:nvSpPr>
        <p:spPr>
          <a:xfrm>
            <a:off x="1759974" y="5657357"/>
            <a:ext cx="3515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66"/>
                </a:solidFill>
              </a:rPr>
              <a:t>LEGAL DOCUMENTS FROM DCC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B0F4F8C-D003-481B-85B5-CC0BA5D3E989}"/>
              </a:ext>
            </a:extLst>
          </p:cNvPr>
          <p:cNvSpPr txBox="1"/>
          <p:nvPr/>
        </p:nvSpPr>
        <p:spPr>
          <a:xfrm>
            <a:off x="7408466" y="4230608"/>
            <a:ext cx="35150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CASHBACK </a:t>
            </a:r>
          </a:p>
          <a:p>
            <a:r>
              <a:rPr lang="en-US" sz="2000" b="1" dirty="0"/>
              <a:t>INCENTIVE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8645D08-5203-4BB0-A929-CBB426D2022D}"/>
              </a:ext>
            </a:extLst>
          </p:cNvPr>
          <p:cNvSpPr txBox="1"/>
          <p:nvPr/>
        </p:nvSpPr>
        <p:spPr>
          <a:xfrm>
            <a:off x="5674715" y="4005316"/>
            <a:ext cx="573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4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0E90D3D-08CC-43E6-8EA3-1DFE56D39E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607" y="4078739"/>
            <a:ext cx="912151" cy="912151"/>
          </a:xfrm>
          <a:prstGeom prst="rect">
            <a:avLst/>
          </a:prstGeom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C5A1142B-FB78-4817-959D-87BA87D8464C}"/>
              </a:ext>
            </a:extLst>
          </p:cNvPr>
          <p:cNvSpPr/>
          <p:nvPr/>
        </p:nvSpPr>
        <p:spPr>
          <a:xfrm>
            <a:off x="6597254" y="5235984"/>
            <a:ext cx="186812" cy="196645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1F24A40-C27E-4761-8E74-BE7AC24B0270}"/>
              </a:ext>
            </a:extLst>
          </p:cNvPr>
          <p:cNvSpPr txBox="1"/>
          <p:nvPr/>
        </p:nvSpPr>
        <p:spPr>
          <a:xfrm>
            <a:off x="7039705" y="5134251"/>
            <a:ext cx="30023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10% DIRECT CASHBACK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3286A73-5BA4-4ABF-8EE1-D1B3691BB615}"/>
              </a:ext>
            </a:extLst>
          </p:cNvPr>
          <p:cNvSpPr/>
          <p:nvPr/>
        </p:nvSpPr>
        <p:spPr>
          <a:xfrm>
            <a:off x="6592526" y="5766778"/>
            <a:ext cx="186812" cy="196645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F53C5B-961C-40EA-8A9E-D2524E2EC05C}"/>
              </a:ext>
            </a:extLst>
          </p:cNvPr>
          <p:cNvSpPr txBox="1"/>
          <p:nvPr/>
        </p:nvSpPr>
        <p:spPr>
          <a:xfrm>
            <a:off x="7034976" y="5664150"/>
            <a:ext cx="41969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66"/>
                </a:solidFill>
              </a:rPr>
              <a:t>COLLECT SIMILAR VALUED PRODUCTS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06D75A-B1BD-B012-B5DE-01985DC4380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6" name="Picture 4" descr="NSU ACM Student Chapter">
            <a:extLst>
              <a:ext uri="{FF2B5EF4-FFF2-40B4-BE49-F238E27FC236}">
                <a16:creationId xmlns:a16="http://schemas.microsoft.com/office/drawing/2014/main" id="{6E101C1E-838E-97E4-B10F-3A988793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4E1445-3403-03A1-3C61-105FE3D11A5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11" name="Picture 2" descr="NSU ACM Student Chapter">
            <a:extLst>
              <a:ext uri="{FF2B5EF4-FFF2-40B4-BE49-F238E27FC236}">
                <a16:creationId xmlns:a16="http://schemas.microsoft.com/office/drawing/2014/main" id="{5030FF6E-097C-705C-A814-EA45A10D5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749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01020B4-CFCC-444D-B8B1-1024E036EA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23" y="1395181"/>
            <a:ext cx="1371600" cy="137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9790C8-5E46-4000-9BD1-EC8A9877D9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730" y="1324478"/>
            <a:ext cx="1598833" cy="15988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760953-CA6F-4EC2-AAF4-E89641EEA97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062" y="4152640"/>
            <a:ext cx="1333760" cy="13337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070D5F-3D55-4C95-8E75-F7BE95FC39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39" y="1481008"/>
            <a:ext cx="1304746" cy="1304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B8911C-C1D2-457B-9DA9-9749596F6E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8929" y="4146900"/>
            <a:ext cx="1309470" cy="1309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ABFBD7-BB05-4F67-9573-5D1FF89CE7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498" y="4245044"/>
            <a:ext cx="1113181" cy="11131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09CA7A8-F783-40FC-8C08-20AEEE7A3CB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74" y="1566219"/>
            <a:ext cx="1248783" cy="12487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162460-29D1-44D9-8892-92380184959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5874" y="3958986"/>
            <a:ext cx="1310192" cy="13101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B0F90D-208C-487F-8496-5C4C3318630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62" y="4029408"/>
            <a:ext cx="1371600" cy="1371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32233-10BB-497B-9F43-56CB55D771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857" y="1201096"/>
            <a:ext cx="2348382" cy="1842953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95AF5BC-5A61-437B-A9DC-0ADE0FF3B797}"/>
              </a:ext>
            </a:extLst>
          </p:cNvPr>
          <p:cNvCxnSpPr/>
          <p:nvPr/>
        </p:nvCxnSpPr>
        <p:spPr>
          <a:xfrm>
            <a:off x="7163696" y="2074109"/>
            <a:ext cx="3144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84890F5-8778-4087-A7FB-0BD7FFB0DD32}"/>
              </a:ext>
            </a:extLst>
          </p:cNvPr>
          <p:cNvCxnSpPr/>
          <p:nvPr/>
        </p:nvCxnSpPr>
        <p:spPr>
          <a:xfrm>
            <a:off x="4388105" y="2074109"/>
            <a:ext cx="3144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C860FA6-296F-4AFB-B5FE-C62CAAFCEC03}"/>
              </a:ext>
            </a:extLst>
          </p:cNvPr>
          <p:cNvCxnSpPr/>
          <p:nvPr/>
        </p:nvCxnSpPr>
        <p:spPr>
          <a:xfrm>
            <a:off x="9677400" y="2074109"/>
            <a:ext cx="3144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1EDE566-84B0-477D-8B46-75F71CF4822E}"/>
              </a:ext>
            </a:extLst>
          </p:cNvPr>
          <p:cNvCxnSpPr>
            <a:cxnSpLocks/>
          </p:cNvCxnSpPr>
          <p:nvPr/>
        </p:nvCxnSpPr>
        <p:spPr>
          <a:xfrm flipH="1">
            <a:off x="9834647" y="4818709"/>
            <a:ext cx="3144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3FD3C8-0D56-45FA-B8B6-C25880605A2F}"/>
              </a:ext>
            </a:extLst>
          </p:cNvPr>
          <p:cNvCxnSpPr>
            <a:cxnSpLocks/>
          </p:cNvCxnSpPr>
          <p:nvPr/>
        </p:nvCxnSpPr>
        <p:spPr>
          <a:xfrm flipH="1">
            <a:off x="7174286" y="4801635"/>
            <a:ext cx="3144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E961A7-0A9E-4618-A478-67E697ABF407}"/>
              </a:ext>
            </a:extLst>
          </p:cNvPr>
          <p:cNvCxnSpPr>
            <a:cxnSpLocks/>
          </p:cNvCxnSpPr>
          <p:nvPr/>
        </p:nvCxnSpPr>
        <p:spPr>
          <a:xfrm flipH="1">
            <a:off x="4545352" y="4818709"/>
            <a:ext cx="3144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F0B3E83-6D30-4AA5-A942-E4AA9DB7F901}"/>
              </a:ext>
            </a:extLst>
          </p:cNvPr>
          <p:cNvCxnSpPr>
            <a:cxnSpLocks/>
          </p:cNvCxnSpPr>
          <p:nvPr/>
        </p:nvCxnSpPr>
        <p:spPr>
          <a:xfrm>
            <a:off x="11080970" y="3491104"/>
            <a:ext cx="0" cy="381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8D42F12-980D-40D5-BABD-5F21F0AEFF20}"/>
              </a:ext>
            </a:extLst>
          </p:cNvPr>
          <p:cNvCxnSpPr/>
          <p:nvPr/>
        </p:nvCxnSpPr>
        <p:spPr>
          <a:xfrm>
            <a:off x="2185083" y="2074109"/>
            <a:ext cx="3144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EFDABD-95A5-42D3-AE23-23BAE8AB7BA8}"/>
              </a:ext>
            </a:extLst>
          </p:cNvPr>
          <p:cNvCxnSpPr>
            <a:cxnSpLocks/>
          </p:cNvCxnSpPr>
          <p:nvPr/>
        </p:nvCxnSpPr>
        <p:spPr>
          <a:xfrm flipH="1">
            <a:off x="2185083" y="4820601"/>
            <a:ext cx="31449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60BA1264-F3B5-436F-A163-841231C2FC0F}"/>
              </a:ext>
            </a:extLst>
          </p:cNvPr>
          <p:cNvSpPr/>
          <p:nvPr/>
        </p:nvSpPr>
        <p:spPr>
          <a:xfrm>
            <a:off x="2683379" y="616100"/>
            <a:ext cx="6850222" cy="584775"/>
          </a:xfrm>
          <a:prstGeom prst="rect">
            <a:avLst/>
          </a:prstGeom>
          <a:gradFill flip="none" rotWithShape="1">
            <a:gsLst>
              <a:gs pos="66000">
                <a:srgbClr val="EC4266">
                  <a:alpha val="97000"/>
                </a:srgbClr>
              </a:gs>
              <a:gs pos="5000">
                <a:srgbClr val="EC0473">
                  <a:alpha val="7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SUPPLY CHAIN (GO TO MARKET)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0CEB237-8621-42FF-8CCB-459CE50628B0}"/>
              </a:ext>
            </a:extLst>
          </p:cNvPr>
          <p:cNvSpPr txBox="1"/>
          <p:nvPr/>
        </p:nvSpPr>
        <p:spPr>
          <a:xfrm>
            <a:off x="667614" y="2944214"/>
            <a:ext cx="1126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TRASH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BFB714-2011-4400-A43B-3C6F19B8ED17}"/>
              </a:ext>
            </a:extLst>
          </p:cNvPr>
          <p:cNvSpPr txBox="1"/>
          <p:nvPr/>
        </p:nvSpPr>
        <p:spPr>
          <a:xfrm>
            <a:off x="2826267" y="2924796"/>
            <a:ext cx="1211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CONNECT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AF9B20C-C348-413C-A608-B007861655B8}"/>
              </a:ext>
            </a:extLst>
          </p:cNvPr>
          <p:cNvSpPr txBox="1"/>
          <p:nvPr/>
        </p:nvSpPr>
        <p:spPr>
          <a:xfrm>
            <a:off x="5218205" y="2923311"/>
            <a:ext cx="1598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COLLECTION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D8C12E8-0B07-4C91-8C11-0B56D78F02DF}"/>
              </a:ext>
            </a:extLst>
          </p:cNvPr>
          <p:cNvSpPr txBox="1"/>
          <p:nvPr/>
        </p:nvSpPr>
        <p:spPr>
          <a:xfrm>
            <a:off x="7620003" y="2917983"/>
            <a:ext cx="1828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WORKSTATION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D82F6C9-B11D-4203-A354-144400B8535F}"/>
              </a:ext>
            </a:extLst>
          </p:cNvPr>
          <p:cNvSpPr txBox="1"/>
          <p:nvPr/>
        </p:nvSpPr>
        <p:spPr>
          <a:xfrm>
            <a:off x="9834647" y="2917983"/>
            <a:ext cx="2160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UPCYCLE+RECYCLE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1F5110E-BD59-4A26-AA6A-41DC1EC0AC05}"/>
              </a:ext>
            </a:extLst>
          </p:cNvPr>
          <p:cNvSpPr txBox="1"/>
          <p:nvPr/>
        </p:nvSpPr>
        <p:spPr>
          <a:xfrm>
            <a:off x="10213893" y="5448269"/>
            <a:ext cx="1828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FINAL CRAFT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6A8C06-C903-432A-BCDF-689D02CCD788}"/>
              </a:ext>
            </a:extLst>
          </p:cNvPr>
          <p:cNvSpPr txBox="1"/>
          <p:nvPr/>
        </p:nvSpPr>
        <p:spPr>
          <a:xfrm>
            <a:off x="7745691" y="5481828"/>
            <a:ext cx="1828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BLOCKCHAIN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0BCF63-DFC4-465F-8D19-2ACC83B7B383}"/>
              </a:ext>
            </a:extLst>
          </p:cNvPr>
          <p:cNvSpPr txBox="1"/>
          <p:nvPr/>
        </p:nvSpPr>
        <p:spPr>
          <a:xfrm>
            <a:off x="5132347" y="5572035"/>
            <a:ext cx="1828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APPLICATION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10C8A0-F077-4820-9059-B46EDBC67B38}"/>
              </a:ext>
            </a:extLst>
          </p:cNvPr>
          <p:cNvSpPr txBox="1"/>
          <p:nvPr/>
        </p:nvSpPr>
        <p:spPr>
          <a:xfrm>
            <a:off x="2617517" y="5550562"/>
            <a:ext cx="18287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CASH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7E667C-B7F8-4ED2-A774-16D48766765D}"/>
              </a:ext>
            </a:extLst>
          </p:cNvPr>
          <p:cNvSpPr txBox="1"/>
          <p:nvPr/>
        </p:nvSpPr>
        <p:spPr>
          <a:xfrm>
            <a:off x="386865" y="5550562"/>
            <a:ext cx="1828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10% CASH INCENTIVES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04F86B-4233-CE26-B007-38D609AC6C80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3" name="Picture 4" descr="NSU ACM Student Chapter">
            <a:extLst>
              <a:ext uri="{FF2B5EF4-FFF2-40B4-BE49-F238E27FC236}">
                <a16:creationId xmlns:a16="http://schemas.microsoft.com/office/drawing/2014/main" id="{3C3EB018-4C00-8558-3805-9331059B1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EAF173-BD17-5223-016E-7F95B7F169E8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5" name="Picture 2" descr="NSU ACM Student Chapter">
            <a:extLst>
              <a:ext uri="{FF2B5EF4-FFF2-40B4-BE49-F238E27FC236}">
                <a16:creationId xmlns:a16="http://schemas.microsoft.com/office/drawing/2014/main" id="{F552D950-725C-9857-8867-90DDF04E5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533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114C6786-916A-4724-889C-5E73A4352CA5}"/>
              </a:ext>
            </a:extLst>
          </p:cNvPr>
          <p:cNvSpPr txBox="1"/>
          <p:nvPr/>
        </p:nvSpPr>
        <p:spPr>
          <a:xfrm>
            <a:off x="7127125" y="6318361"/>
            <a:ext cx="36271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latin typeface="+mj-lt"/>
              </a:rPr>
              <a:t>https://www.thedailystar.net/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ADAF16E4-71E7-48F6-95E1-2078B7C3B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82" y="1932457"/>
            <a:ext cx="4126626" cy="41960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b="1" i="0" u="none" strike="noStrike" cap="none" normalizeH="0" baseline="0" dirty="0">
                <a:ln>
                  <a:noFill/>
                </a:ln>
                <a:effectLst/>
                <a:ea typeface="Calibri" pitchFamily="34" charset="0"/>
                <a:cs typeface="Arial" pitchFamily="34" charset="0"/>
              </a:rPr>
              <a:t>VACUUM &amp; SPREADING WATER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ID MANAGEMENT SYSTEM WITH  FINGER PRINT  DETECTOR 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ADDING NUMBER TO GARBAGE BAGS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OPENING ONE BOX AFTER ANOTHER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Calibri" pitchFamily="34" charset="0"/>
                <a:ea typeface="Calibri" pitchFamily="34" charset="0"/>
                <a:cs typeface="Times New Roman" pitchFamily="18" charset="0"/>
              </a:rPr>
              <a:t>TOUCH SENSOR FOR MONITORING FACT </a:t>
            </a:r>
          </a:p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b="1" dirty="0">
                <a:latin typeface="Calibri" pitchFamily="34" charset="0"/>
                <a:ea typeface="Calibri" pitchFamily="34" charset="0"/>
                <a:cs typeface="Arial" pitchFamily="34" charset="0"/>
              </a:rPr>
              <a:t>DIGITAL BILLBOARD</a:t>
            </a:r>
            <a:r>
              <a:rPr kumimoji="0" lang="en-US" b="1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ADVERTISING</a:t>
            </a:r>
          </a:p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b="1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SPEAKING ABILITY</a:t>
            </a:r>
            <a:endParaRPr lang="en-US" b="1" dirty="0">
              <a:latin typeface="Calibri" pitchFamily="34" charset="0"/>
              <a:ea typeface="Calibri" pitchFamily="34" charset="0"/>
              <a:cs typeface="Times New Roman" pitchFamily="18" charset="0"/>
            </a:endParaRPr>
          </a:p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en-US" b="1" i="0" u="none" strike="noStrike" cap="none" normalizeH="0" baseline="0" dirty="0">
                <a:ln>
                  <a:noFill/>
                </a:ln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3D VISUALIZATION </a:t>
            </a:r>
          </a:p>
          <a:p>
            <a:pPr marL="0" marR="0" lvl="0" indent="0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b="1" i="0" u="none" strike="noStrike" cap="none" normalizeH="0" baseline="0" dirty="0">
              <a:ln>
                <a:noFill/>
              </a:ln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24" name="Picture 2" descr="C:\Users\WIN 10\Downloads\New folder\gttd.jpg">
            <a:extLst>
              <a:ext uri="{FF2B5EF4-FFF2-40B4-BE49-F238E27FC236}">
                <a16:creationId xmlns:a16="http://schemas.microsoft.com/office/drawing/2014/main" id="{99F1F398-97CD-4581-B579-6FA1FED70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10000"/>
          </a:blip>
          <a:srcRect/>
          <a:stretch>
            <a:fillRect/>
          </a:stretch>
        </p:blipFill>
        <p:spPr bwMode="auto">
          <a:xfrm>
            <a:off x="4756954" y="4058038"/>
            <a:ext cx="4151732" cy="232818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25" name="Picture 27" descr="IMG_20190403_163728 (1).jpg">
            <a:extLst>
              <a:ext uri="{FF2B5EF4-FFF2-40B4-BE49-F238E27FC236}">
                <a16:creationId xmlns:a16="http://schemas.microsoft.com/office/drawing/2014/main" id="{EA44CF48-42B1-4D0A-A02F-8C0F0B75A4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1389" y="1400876"/>
            <a:ext cx="3112077" cy="4895756"/>
          </a:xfrm>
          <a:prstGeom prst="rect">
            <a:avLst/>
          </a:prstGeom>
        </p:spPr>
      </p:pic>
      <p:pic>
        <p:nvPicPr>
          <p:cNvPr id="26" name="Picture 34" descr="FB_IMG_1554393449300.jpg">
            <a:extLst>
              <a:ext uri="{FF2B5EF4-FFF2-40B4-BE49-F238E27FC236}">
                <a16:creationId xmlns:a16="http://schemas.microsoft.com/office/drawing/2014/main" id="{616765DE-074E-4E2A-8408-B0C288FC46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3054" y="1414961"/>
            <a:ext cx="3431921" cy="2569174"/>
          </a:xfrm>
          <a:prstGeom prst="rect">
            <a:avLst/>
          </a:prstGeom>
        </p:spPr>
      </p:pic>
      <p:sp>
        <p:nvSpPr>
          <p:cNvPr id="30" name="Arrow: Chevron 29">
            <a:extLst>
              <a:ext uri="{FF2B5EF4-FFF2-40B4-BE49-F238E27FC236}">
                <a16:creationId xmlns:a16="http://schemas.microsoft.com/office/drawing/2014/main" id="{CC8A8B21-1CCA-4393-B0B6-80429B8BCF0C}"/>
              </a:ext>
            </a:extLst>
          </p:cNvPr>
          <p:cNvSpPr/>
          <p:nvPr/>
        </p:nvSpPr>
        <p:spPr>
          <a:xfrm>
            <a:off x="337525" y="2078807"/>
            <a:ext cx="301557" cy="27195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1" name="Arrow: Chevron 30">
            <a:extLst>
              <a:ext uri="{FF2B5EF4-FFF2-40B4-BE49-F238E27FC236}">
                <a16:creationId xmlns:a16="http://schemas.microsoft.com/office/drawing/2014/main" id="{5128C6B0-CB6E-4144-813A-621DE85A0ECB}"/>
              </a:ext>
            </a:extLst>
          </p:cNvPr>
          <p:cNvSpPr/>
          <p:nvPr/>
        </p:nvSpPr>
        <p:spPr>
          <a:xfrm>
            <a:off x="337525" y="2891466"/>
            <a:ext cx="301557" cy="27195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Arrow: Chevron 31">
            <a:extLst>
              <a:ext uri="{FF2B5EF4-FFF2-40B4-BE49-F238E27FC236}">
                <a16:creationId xmlns:a16="http://schemas.microsoft.com/office/drawing/2014/main" id="{8A000310-647A-4DFD-B82F-F28E8A32A8F8}"/>
              </a:ext>
            </a:extLst>
          </p:cNvPr>
          <p:cNvSpPr/>
          <p:nvPr/>
        </p:nvSpPr>
        <p:spPr>
          <a:xfrm>
            <a:off x="336312" y="3304937"/>
            <a:ext cx="301557" cy="27195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Arrow: Chevron 32">
            <a:extLst>
              <a:ext uri="{FF2B5EF4-FFF2-40B4-BE49-F238E27FC236}">
                <a16:creationId xmlns:a16="http://schemas.microsoft.com/office/drawing/2014/main" id="{41CBCD61-3E97-479F-B529-0191022FE678}"/>
              </a:ext>
            </a:extLst>
          </p:cNvPr>
          <p:cNvSpPr/>
          <p:nvPr/>
        </p:nvSpPr>
        <p:spPr>
          <a:xfrm>
            <a:off x="336312" y="3741047"/>
            <a:ext cx="301557" cy="27195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4" name="Arrow: Chevron 33">
            <a:extLst>
              <a:ext uri="{FF2B5EF4-FFF2-40B4-BE49-F238E27FC236}">
                <a16:creationId xmlns:a16="http://schemas.microsoft.com/office/drawing/2014/main" id="{DD05D9B9-E5C1-49DD-A620-95F9444243E2}"/>
              </a:ext>
            </a:extLst>
          </p:cNvPr>
          <p:cNvSpPr/>
          <p:nvPr/>
        </p:nvSpPr>
        <p:spPr>
          <a:xfrm>
            <a:off x="336312" y="4153685"/>
            <a:ext cx="301557" cy="27195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Chevron 34">
            <a:extLst>
              <a:ext uri="{FF2B5EF4-FFF2-40B4-BE49-F238E27FC236}">
                <a16:creationId xmlns:a16="http://schemas.microsoft.com/office/drawing/2014/main" id="{AC083912-875B-44DE-B82B-074A9B95AED2}"/>
              </a:ext>
            </a:extLst>
          </p:cNvPr>
          <p:cNvSpPr/>
          <p:nvPr/>
        </p:nvSpPr>
        <p:spPr>
          <a:xfrm>
            <a:off x="330559" y="4566323"/>
            <a:ext cx="301557" cy="27195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Arrow: Chevron 35">
            <a:extLst>
              <a:ext uri="{FF2B5EF4-FFF2-40B4-BE49-F238E27FC236}">
                <a16:creationId xmlns:a16="http://schemas.microsoft.com/office/drawing/2014/main" id="{B5F87B4D-E353-47B2-A037-25F79D4AAB0E}"/>
              </a:ext>
            </a:extLst>
          </p:cNvPr>
          <p:cNvSpPr/>
          <p:nvPr/>
        </p:nvSpPr>
        <p:spPr>
          <a:xfrm>
            <a:off x="330558" y="4978961"/>
            <a:ext cx="301557" cy="27195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Arrow: Chevron 36">
            <a:extLst>
              <a:ext uri="{FF2B5EF4-FFF2-40B4-BE49-F238E27FC236}">
                <a16:creationId xmlns:a16="http://schemas.microsoft.com/office/drawing/2014/main" id="{B13FAD8B-C50B-4622-BF01-36A2CD4DF241}"/>
              </a:ext>
            </a:extLst>
          </p:cNvPr>
          <p:cNvSpPr/>
          <p:nvPr/>
        </p:nvSpPr>
        <p:spPr>
          <a:xfrm>
            <a:off x="337704" y="5383526"/>
            <a:ext cx="301557" cy="271959"/>
          </a:xfrm>
          <a:prstGeom prst="chevr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6E9C68B-F21D-46DD-A3D8-85F682277888}"/>
              </a:ext>
            </a:extLst>
          </p:cNvPr>
          <p:cNvSpPr/>
          <p:nvPr/>
        </p:nvSpPr>
        <p:spPr>
          <a:xfrm>
            <a:off x="-3006" y="1248996"/>
            <a:ext cx="4800600" cy="584775"/>
          </a:xfrm>
          <a:prstGeom prst="rect">
            <a:avLst/>
          </a:prstGeom>
          <a:gradFill flip="none" rotWithShape="1">
            <a:gsLst>
              <a:gs pos="66000">
                <a:srgbClr val="EC4266">
                  <a:alpha val="97000"/>
                </a:srgbClr>
              </a:gs>
              <a:gs pos="5000">
                <a:srgbClr val="EC0473">
                  <a:alpha val="7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latin typeface="+mj-lt"/>
              </a:rPr>
              <a:t>TECHNOLOGY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806BCF-6C70-7D7D-E01B-66EFD9EEFE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7" name="Picture 4" descr="NSU ACM Student Chapter">
            <a:extLst>
              <a:ext uri="{FF2B5EF4-FFF2-40B4-BE49-F238E27FC236}">
                <a16:creationId xmlns:a16="http://schemas.microsoft.com/office/drawing/2014/main" id="{563D04E9-CFB4-760E-6083-DC31F88A3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51D9CE-F4B9-4EF3-E285-59539B9E73E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9" name="Picture 2" descr="NSU ACM Student Chapter">
            <a:extLst>
              <a:ext uri="{FF2B5EF4-FFF2-40B4-BE49-F238E27FC236}">
                <a16:creationId xmlns:a16="http://schemas.microsoft.com/office/drawing/2014/main" id="{0DD6384B-2D7A-2A90-F448-AB752AC07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87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 descr="C:\Users\WIN 10\Downloads\New folder\6yr57i6.png">
            <a:extLst>
              <a:ext uri="{FF2B5EF4-FFF2-40B4-BE49-F238E27FC236}">
                <a16:creationId xmlns:a16="http://schemas.microsoft.com/office/drawing/2014/main" id="{FDB2D6E3-1743-414B-86D6-F9A3376A6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0269" y="1462464"/>
            <a:ext cx="9201150" cy="4985025"/>
          </a:xfrm>
          <a:prstGeom prst="rect">
            <a:avLst/>
          </a:prstGeom>
          <a:noFill/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35CD59-46BB-4F69-A887-A01B0F547DF5}"/>
              </a:ext>
            </a:extLst>
          </p:cNvPr>
          <p:cNvSpPr/>
          <p:nvPr/>
        </p:nvSpPr>
        <p:spPr>
          <a:xfrm>
            <a:off x="9639300" y="1638300"/>
            <a:ext cx="2552700" cy="76200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41F221-9159-422F-9BAC-5AA2E5FBCAE5}"/>
              </a:ext>
            </a:extLst>
          </p:cNvPr>
          <p:cNvSpPr/>
          <p:nvPr/>
        </p:nvSpPr>
        <p:spPr>
          <a:xfrm>
            <a:off x="9677400" y="2857500"/>
            <a:ext cx="2514600" cy="76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F8A0C8-6112-456A-B3C9-264002E47FC3}"/>
              </a:ext>
            </a:extLst>
          </p:cNvPr>
          <p:cNvSpPr/>
          <p:nvPr/>
        </p:nvSpPr>
        <p:spPr>
          <a:xfrm>
            <a:off x="9715500" y="4183380"/>
            <a:ext cx="2476500" cy="7239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EB21C-0620-4BD7-A564-343D19A422B6}"/>
              </a:ext>
            </a:extLst>
          </p:cNvPr>
          <p:cNvSpPr/>
          <p:nvPr/>
        </p:nvSpPr>
        <p:spPr>
          <a:xfrm>
            <a:off x="9734550" y="5543550"/>
            <a:ext cx="2457450" cy="647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AF1AFD-9E18-41B0-8C38-9FF6736D6D74}"/>
              </a:ext>
            </a:extLst>
          </p:cNvPr>
          <p:cNvSpPr txBox="1"/>
          <p:nvPr/>
        </p:nvSpPr>
        <p:spPr>
          <a:xfrm>
            <a:off x="9923145" y="1754535"/>
            <a:ext cx="1985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ORGANIC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41BBB-9045-4C3E-9444-0997704B4371}"/>
              </a:ext>
            </a:extLst>
          </p:cNvPr>
          <p:cNvSpPr txBox="1"/>
          <p:nvPr/>
        </p:nvSpPr>
        <p:spPr>
          <a:xfrm>
            <a:off x="9942195" y="2990850"/>
            <a:ext cx="2042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chemeClr val="bg1"/>
                </a:solidFill>
              </a:rPr>
              <a:t>RECYCLABLE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719999-5F2B-4F80-ABE7-BF6E3DEFD658}"/>
              </a:ext>
            </a:extLst>
          </p:cNvPr>
          <p:cNvSpPr txBox="1"/>
          <p:nvPr/>
        </p:nvSpPr>
        <p:spPr>
          <a:xfrm>
            <a:off x="10052685" y="4283720"/>
            <a:ext cx="1821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TOXIC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B370FA-CBD6-4034-AC5A-FC279A9E4D75}"/>
              </a:ext>
            </a:extLst>
          </p:cNvPr>
          <p:cNvSpPr txBox="1"/>
          <p:nvPr/>
        </p:nvSpPr>
        <p:spPr>
          <a:xfrm>
            <a:off x="10005060" y="5593080"/>
            <a:ext cx="1859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REJECTED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76EBD-2C61-E01D-BEE2-BD5570BEDC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4" name="Picture 4" descr="NSU ACM Student Chapter">
            <a:extLst>
              <a:ext uri="{FF2B5EF4-FFF2-40B4-BE49-F238E27FC236}">
                <a16:creationId xmlns:a16="http://schemas.microsoft.com/office/drawing/2014/main" id="{17DE1C31-519A-6BF6-0D52-BB228A13A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FF37EEE-3537-C156-8E3A-D5F761CDE98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19" name="Picture 2" descr="NSU ACM Student Chapter">
            <a:extLst>
              <a:ext uri="{FF2B5EF4-FFF2-40B4-BE49-F238E27FC236}">
                <a16:creationId xmlns:a16="http://schemas.microsoft.com/office/drawing/2014/main" id="{9F8BB51E-2900-C033-235C-59511BBA9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899419B9-580F-8470-5298-2B948438323A}"/>
              </a:ext>
            </a:extLst>
          </p:cNvPr>
          <p:cNvSpPr/>
          <p:nvPr/>
        </p:nvSpPr>
        <p:spPr>
          <a:xfrm>
            <a:off x="3317235" y="547321"/>
            <a:ext cx="5557530" cy="62883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1" dirty="0"/>
              <a:t>WASTE MATERIALS</a:t>
            </a:r>
          </a:p>
        </p:txBody>
      </p:sp>
    </p:spTree>
    <p:extLst>
      <p:ext uri="{BB962C8B-B14F-4D97-AF65-F5344CB8AC3E}">
        <p14:creationId xmlns:p14="http://schemas.microsoft.com/office/powerpoint/2010/main" val="251177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6D0FA8-A97F-15DC-F375-5FE6BD2F0B9B}"/>
              </a:ext>
            </a:extLst>
          </p:cNvPr>
          <p:cNvGrpSpPr/>
          <p:nvPr/>
        </p:nvGrpSpPr>
        <p:grpSpPr>
          <a:xfrm>
            <a:off x="0" y="203200"/>
            <a:ext cx="12192000" cy="6319520"/>
            <a:chOff x="0" y="-152400"/>
            <a:chExt cx="12192000" cy="63195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0D7C293-1EC9-695A-A47F-1396ACE370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4741" b="78963"/>
            <a:stretch/>
          </p:blipFill>
          <p:spPr>
            <a:xfrm>
              <a:off x="0" y="-152400"/>
              <a:ext cx="12192000" cy="1117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A8E9B33-6909-5E7B-BD7C-DFAD9C1951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112" b="5037"/>
            <a:stretch/>
          </p:blipFill>
          <p:spPr>
            <a:xfrm>
              <a:off x="0" y="965200"/>
              <a:ext cx="12192000" cy="52019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21760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82B6FB-7F21-DC15-BDEE-53F4C2A07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1" b="5037"/>
          <a:stretch/>
        </p:blipFill>
        <p:spPr>
          <a:xfrm>
            <a:off x="0" y="553720"/>
            <a:ext cx="12192000" cy="575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696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BF58E7F-BB73-B77A-98F6-1EC12B57BB8D}"/>
              </a:ext>
            </a:extLst>
          </p:cNvPr>
          <p:cNvGrpSpPr/>
          <p:nvPr/>
        </p:nvGrpSpPr>
        <p:grpSpPr>
          <a:xfrm>
            <a:off x="-12027" y="142240"/>
            <a:ext cx="12217921" cy="6370320"/>
            <a:chOff x="-12027" y="142240"/>
            <a:chExt cx="12217921" cy="637032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B877EBB-ECBA-F8A1-8F33-16EB1A22E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9291" b="4741"/>
            <a:stretch/>
          </p:blipFill>
          <p:spPr>
            <a:xfrm>
              <a:off x="-12027" y="5415280"/>
              <a:ext cx="12216054" cy="109728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5F4389A-5A22-F967-30C0-11443FA2ED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150" b="31936"/>
            <a:stretch/>
          </p:blipFill>
          <p:spPr>
            <a:xfrm>
              <a:off x="-10160" y="1234440"/>
              <a:ext cx="12216054" cy="41859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6C7BF5-07E7-1679-F57B-3EC3BA7E41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704" b="79037"/>
            <a:stretch/>
          </p:blipFill>
          <p:spPr>
            <a:xfrm>
              <a:off x="-12027" y="142240"/>
              <a:ext cx="12192000" cy="118364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9C7AF7-4ED4-FD6D-5A2D-9F4D5132BB2B}"/>
                </a:ext>
              </a:extLst>
            </p:cNvPr>
            <p:cNvSpPr/>
            <p:nvPr/>
          </p:nvSpPr>
          <p:spPr>
            <a:xfrm>
              <a:off x="12059920" y="594360"/>
              <a:ext cx="133947" cy="4521200"/>
            </a:xfrm>
            <a:prstGeom prst="rect">
              <a:avLst/>
            </a:prstGeom>
            <a:solidFill>
              <a:srgbClr val="C1C1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02591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45727A1-BFFD-E472-160B-1F01949B4F21}"/>
              </a:ext>
            </a:extLst>
          </p:cNvPr>
          <p:cNvGrpSpPr/>
          <p:nvPr/>
        </p:nvGrpSpPr>
        <p:grpSpPr>
          <a:xfrm>
            <a:off x="0" y="0"/>
            <a:ext cx="12192000" cy="6868160"/>
            <a:chOff x="0" y="0"/>
            <a:chExt cx="12192000" cy="686816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E00A9D-8EDD-B27C-34F8-1A7163698D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-1" t="9926" r="-1" b="5482"/>
            <a:stretch/>
          </p:blipFill>
          <p:spPr>
            <a:xfrm>
              <a:off x="0" y="1066800"/>
              <a:ext cx="12192000" cy="58013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A7087AB-8AA1-CA8E-8C51-441F9EE2E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4741" r="-1" b="78963"/>
            <a:stretch/>
          </p:blipFill>
          <p:spPr>
            <a:xfrm>
              <a:off x="0" y="0"/>
              <a:ext cx="12192000" cy="11176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A0ACF6-16F2-52D2-BDCF-FCBA37ABF6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417" t="12888" r="48500" b="5031"/>
            <a:stretch/>
          </p:blipFill>
          <p:spPr>
            <a:xfrm>
              <a:off x="1767840" y="1117600"/>
              <a:ext cx="4399280" cy="57505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8846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700A02-1236-0209-CE5F-96C012EC9B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33" b="6667"/>
          <a:stretch/>
        </p:blipFill>
        <p:spPr>
          <a:xfrm>
            <a:off x="0" y="1168400"/>
            <a:ext cx="12192000" cy="57607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85C474-9D25-A064-D51B-87BC25FDD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51" b="78815"/>
          <a:stretch/>
        </p:blipFill>
        <p:spPr>
          <a:xfrm>
            <a:off x="0" y="0"/>
            <a:ext cx="12192000" cy="11887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A651E3-7391-4DA7-A111-09DD564F784A}"/>
              </a:ext>
            </a:extLst>
          </p:cNvPr>
          <p:cNvSpPr/>
          <p:nvPr/>
        </p:nvSpPr>
        <p:spPr>
          <a:xfrm>
            <a:off x="12070080" y="452120"/>
            <a:ext cx="111760" cy="4521200"/>
          </a:xfrm>
          <a:prstGeom prst="rect">
            <a:avLst/>
          </a:prstGeom>
          <a:solidFill>
            <a:srgbClr val="C1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723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05B5EF1-20B9-B809-4BC0-3FF25CBA62C1}"/>
              </a:ext>
            </a:extLst>
          </p:cNvPr>
          <p:cNvGrpSpPr/>
          <p:nvPr/>
        </p:nvGrpSpPr>
        <p:grpSpPr>
          <a:xfrm>
            <a:off x="523240" y="288250"/>
            <a:ext cx="11550972" cy="6285472"/>
            <a:chOff x="523240" y="288250"/>
            <a:chExt cx="11550972" cy="62854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94598D-D002-B65B-D782-5D0D42D302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" t="15259" r="5107" b="15408"/>
            <a:stretch/>
          </p:blipFill>
          <p:spPr>
            <a:xfrm>
              <a:off x="1036320" y="288250"/>
              <a:ext cx="11037892" cy="479328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69EA070-342D-A203-FF51-37BF7E2CD4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3" t="31703" r="1750" b="45778"/>
            <a:stretch/>
          </p:blipFill>
          <p:spPr>
            <a:xfrm>
              <a:off x="523240" y="5101855"/>
              <a:ext cx="11145520" cy="1471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7711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92E357E-F589-33E3-4353-FF3CFDD52BA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3" name="Picture 4" descr="NSU ACM Student Chapter">
            <a:extLst>
              <a:ext uri="{FF2B5EF4-FFF2-40B4-BE49-F238E27FC236}">
                <a16:creationId xmlns:a16="http://schemas.microsoft.com/office/drawing/2014/main" id="{C8D90E73-A369-054D-90BD-0D16B105E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B82B74-0686-FF81-3D45-B8AE133CA3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5" name="Picture 2" descr="NSU ACM Student Chapter">
            <a:extLst>
              <a:ext uri="{FF2B5EF4-FFF2-40B4-BE49-F238E27FC236}">
                <a16:creationId xmlns:a16="http://schemas.microsoft.com/office/drawing/2014/main" id="{F0233CD7-FC8B-011B-0D32-25C46EC7EC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EA36F3-B1EB-77D1-4478-F9CF6D78748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42" y="2208032"/>
            <a:ext cx="1281729" cy="12817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DD2FFC-3DEA-5AA8-FDA0-07E68AA79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1787" y="2116223"/>
            <a:ext cx="1465346" cy="1465346"/>
          </a:xfrm>
          <a:prstGeom prst="rect">
            <a:avLst/>
          </a:prstGeom>
        </p:spPr>
      </p:pic>
      <p:sp>
        <p:nvSpPr>
          <p:cNvPr id="10" name="Google Shape;145;p4">
            <a:extLst>
              <a:ext uri="{FF2B5EF4-FFF2-40B4-BE49-F238E27FC236}">
                <a16:creationId xmlns:a16="http://schemas.microsoft.com/office/drawing/2014/main" id="{EB0343E2-BEA0-1323-35C5-A265EDB7B400}"/>
              </a:ext>
            </a:extLst>
          </p:cNvPr>
          <p:cNvSpPr/>
          <p:nvPr/>
        </p:nvSpPr>
        <p:spPr>
          <a:xfrm>
            <a:off x="3524864" y="918951"/>
            <a:ext cx="5142271" cy="64551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SITUATION ANALYSIS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E750E53-F7EF-51D1-C876-D76E6CBFE1B1}"/>
              </a:ext>
            </a:extLst>
          </p:cNvPr>
          <p:cNvSpPr txBox="1"/>
          <p:nvPr/>
        </p:nvSpPr>
        <p:spPr>
          <a:xfrm>
            <a:off x="2924967" y="2227877"/>
            <a:ext cx="616482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1</a:t>
            </a:r>
            <a:r>
              <a:rPr lang="en-US" sz="2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KILOGRAM </a:t>
            </a:r>
            <a:r>
              <a:rPr lang="en-US" sz="24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OF PLASTIC RESULTS IN</a:t>
            </a:r>
          </a:p>
          <a:p>
            <a:pPr algn="ctr"/>
            <a:r>
              <a:rPr lang="en-US" sz="40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 3 </a:t>
            </a:r>
            <a:r>
              <a:rPr lang="en-US" sz="2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KILOGRAMS </a:t>
            </a:r>
            <a:r>
              <a:rPr lang="en-US" sz="2400" dirty="0">
                <a:effectLst/>
                <a:latin typeface="Calibri" panose="020F0502020204030204" pitchFamily="34" charset="0"/>
                <a:ea typeface="Arial" panose="020B0604020202020204" pitchFamily="34" charset="0"/>
              </a:rPr>
              <a:t>OF CARBON DIOXIDE GAS 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B7050D2-3ACC-B2E2-A658-964BBB5BD10A}"/>
              </a:ext>
            </a:extLst>
          </p:cNvPr>
          <p:cNvSpPr txBox="1"/>
          <p:nvPr/>
        </p:nvSpPr>
        <p:spPr>
          <a:xfrm>
            <a:off x="1981242" y="4370759"/>
            <a:ext cx="79936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Roboto" panose="02000000000000000000" pitchFamily="2" charset="0"/>
              </a:rPr>
              <a:t>FOOD WASTE HAS A CARBON FOOTPRINT OF ABOUT</a:t>
            </a:r>
          </a:p>
          <a:p>
            <a:pPr algn="ctr"/>
            <a:r>
              <a:rPr lang="en-US" sz="3200" b="1" dirty="0">
                <a:solidFill>
                  <a:srgbClr val="1E1E1E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Roboto" panose="02000000000000000000" pitchFamily="2" charset="0"/>
              </a:rPr>
              <a:t> </a:t>
            </a:r>
            <a:r>
              <a:rPr lang="en-US" sz="4000" b="1" u="none" strike="noStrike" dirty="0">
                <a:solidFill>
                  <a:srgbClr val="00ABF1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Roboto" panose="02000000000000000000" pitchFamily="2" charset="0"/>
              </a:rPr>
              <a:t>3.3 BILLION TONS OF CO2</a:t>
            </a:r>
            <a:endParaRPr lang="en-US" sz="3600" b="1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6B151E-7D33-CBE1-6A82-1CE148A030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77" y="4119197"/>
            <a:ext cx="1328780" cy="13287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007B09-AB42-A501-50B2-483B14299FD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583" y="4119197"/>
            <a:ext cx="1631850" cy="163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192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FDF41B5-A304-4FD9-B093-018970015D53}"/>
              </a:ext>
            </a:extLst>
          </p:cNvPr>
          <p:cNvSpPr/>
          <p:nvPr/>
        </p:nvSpPr>
        <p:spPr>
          <a:xfrm>
            <a:off x="0" y="1123973"/>
            <a:ext cx="5142493" cy="62883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COMPETITOR ANALYSIS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4A2FB34-3761-4B99-8A9E-9D4353472C72}"/>
              </a:ext>
            </a:extLst>
          </p:cNvPr>
          <p:cNvSpPr/>
          <p:nvPr/>
        </p:nvSpPr>
        <p:spPr>
          <a:xfrm>
            <a:off x="5909186" y="2222090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5C871C-107A-4D66-A09E-400F04DC3B98}"/>
              </a:ext>
            </a:extLst>
          </p:cNvPr>
          <p:cNvSpPr/>
          <p:nvPr/>
        </p:nvSpPr>
        <p:spPr>
          <a:xfrm>
            <a:off x="5919018" y="3045541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C563F7D-7B66-4366-BAE5-FAD15163D474}"/>
              </a:ext>
            </a:extLst>
          </p:cNvPr>
          <p:cNvSpPr/>
          <p:nvPr/>
        </p:nvSpPr>
        <p:spPr>
          <a:xfrm>
            <a:off x="5928850" y="3868992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43F026-E2A6-426F-A7F2-D4E286740E22}"/>
              </a:ext>
            </a:extLst>
          </p:cNvPr>
          <p:cNvSpPr/>
          <p:nvPr/>
        </p:nvSpPr>
        <p:spPr>
          <a:xfrm>
            <a:off x="5919018" y="4692443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68E8589-6F9E-40B8-8B58-0D6A9285A136}"/>
              </a:ext>
            </a:extLst>
          </p:cNvPr>
          <p:cNvSpPr txBox="1"/>
          <p:nvPr/>
        </p:nvSpPr>
        <p:spPr>
          <a:xfrm>
            <a:off x="363794" y="2258650"/>
            <a:ext cx="522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SEGREGATED COLLECTION FROM SOURCE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0053B0-25DF-4481-8046-AD59A0AC14EA}"/>
              </a:ext>
            </a:extLst>
          </p:cNvPr>
          <p:cNvSpPr txBox="1"/>
          <p:nvPr/>
        </p:nvSpPr>
        <p:spPr>
          <a:xfrm>
            <a:off x="363794" y="5530106"/>
            <a:ext cx="52206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CASHBACK INCENTIVE POLICY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D0B1CF6-318D-4888-99CD-E67704483513}"/>
              </a:ext>
            </a:extLst>
          </p:cNvPr>
          <p:cNvSpPr/>
          <p:nvPr/>
        </p:nvSpPr>
        <p:spPr>
          <a:xfrm>
            <a:off x="5928850" y="5515894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862BF7-795F-46CE-BB93-FAB63260E9C9}"/>
              </a:ext>
            </a:extLst>
          </p:cNvPr>
          <p:cNvSpPr txBox="1"/>
          <p:nvPr/>
        </p:nvSpPr>
        <p:spPr>
          <a:xfrm>
            <a:off x="363793" y="3066358"/>
            <a:ext cx="5633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CUSTOMIZATION OPTION TO WASTE GENERATORS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F4DFEA-5C2E-49DE-9318-50162C9E5BDC}"/>
              </a:ext>
            </a:extLst>
          </p:cNvPr>
          <p:cNvSpPr txBox="1"/>
          <p:nvPr/>
        </p:nvSpPr>
        <p:spPr>
          <a:xfrm>
            <a:off x="363792" y="3907370"/>
            <a:ext cx="5633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IMPACT MEASUREMENT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B814A-F231-40D6-A7ED-2E46E45D65C8}"/>
              </a:ext>
            </a:extLst>
          </p:cNvPr>
          <p:cNvSpPr txBox="1"/>
          <p:nvPr/>
        </p:nvSpPr>
        <p:spPr>
          <a:xfrm>
            <a:off x="363792" y="4729003"/>
            <a:ext cx="5633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ECO – FRIENDLY BADGE WITH DCC CERTIFICATION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6920062-0436-4C1D-AA8E-C9382BEF7BF6}"/>
              </a:ext>
            </a:extLst>
          </p:cNvPr>
          <p:cNvSpPr/>
          <p:nvPr/>
        </p:nvSpPr>
        <p:spPr>
          <a:xfrm>
            <a:off x="7261121" y="2226140"/>
            <a:ext cx="442452" cy="44245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7AA0A90-005D-40A0-88EF-0F6C95BA0621}"/>
              </a:ext>
            </a:extLst>
          </p:cNvPr>
          <p:cNvSpPr/>
          <p:nvPr/>
        </p:nvSpPr>
        <p:spPr>
          <a:xfrm>
            <a:off x="7270953" y="3049591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897312F-DAA8-4F05-9BEE-04BC57C99E04}"/>
              </a:ext>
            </a:extLst>
          </p:cNvPr>
          <p:cNvSpPr/>
          <p:nvPr/>
        </p:nvSpPr>
        <p:spPr>
          <a:xfrm>
            <a:off x="7280785" y="3873042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F802A4C-4B8B-4356-8461-7213FEECC2B5}"/>
              </a:ext>
            </a:extLst>
          </p:cNvPr>
          <p:cNvSpPr/>
          <p:nvPr/>
        </p:nvSpPr>
        <p:spPr>
          <a:xfrm>
            <a:off x="7270953" y="4696493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36D4585-25AF-4078-9771-C9412B27F883}"/>
              </a:ext>
            </a:extLst>
          </p:cNvPr>
          <p:cNvSpPr/>
          <p:nvPr/>
        </p:nvSpPr>
        <p:spPr>
          <a:xfrm>
            <a:off x="7280785" y="5519944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9A5ED28-EA74-4672-A3DB-DC88019C2151}"/>
              </a:ext>
            </a:extLst>
          </p:cNvPr>
          <p:cNvSpPr/>
          <p:nvPr/>
        </p:nvSpPr>
        <p:spPr>
          <a:xfrm>
            <a:off x="8627517" y="2216308"/>
            <a:ext cx="442452" cy="44245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26CD016-64C0-472E-8638-267165A09545}"/>
              </a:ext>
            </a:extLst>
          </p:cNvPr>
          <p:cNvSpPr/>
          <p:nvPr/>
        </p:nvSpPr>
        <p:spPr>
          <a:xfrm>
            <a:off x="8637349" y="3039759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6D88E75-05C3-41DC-B9DF-E5F892D4ADDF}"/>
              </a:ext>
            </a:extLst>
          </p:cNvPr>
          <p:cNvSpPr/>
          <p:nvPr/>
        </p:nvSpPr>
        <p:spPr>
          <a:xfrm>
            <a:off x="8647181" y="3863210"/>
            <a:ext cx="442452" cy="44245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AACD5CE-AF2E-4253-A583-D504B098157C}"/>
              </a:ext>
            </a:extLst>
          </p:cNvPr>
          <p:cNvSpPr/>
          <p:nvPr/>
        </p:nvSpPr>
        <p:spPr>
          <a:xfrm>
            <a:off x="8637349" y="4686661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33B944A-92B3-474A-B01E-761A89B59E06}"/>
              </a:ext>
            </a:extLst>
          </p:cNvPr>
          <p:cNvSpPr/>
          <p:nvPr/>
        </p:nvSpPr>
        <p:spPr>
          <a:xfrm>
            <a:off x="8647181" y="5510112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581BCCA1-8BC0-4C90-8ED7-26F8455302AF}"/>
              </a:ext>
            </a:extLst>
          </p:cNvPr>
          <p:cNvSpPr/>
          <p:nvPr/>
        </p:nvSpPr>
        <p:spPr>
          <a:xfrm>
            <a:off x="9979452" y="2193960"/>
            <a:ext cx="442452" cy="44245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583F713-0300-4117-913B-CB5F5073E25F}"/>
              </a:ext>
            </a:extLst>
          </p:cNvPr>
          <p:cNvSpPr/>
          <p:nvPr/>
        </p:nvSpPr>
        <p:spPr>
          <a:xfrm>
            <a:off x="9989284" y="3017411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56234D-04B6-4FC8-8E06-77A44117D995}"/>
              </a:ext>
            </a:extLst>
          </p:cNvPr>
          <p:cNvSpPr/>
          <p:nvPr/>
        </p:nvSpPr>
        <p:spPr>
          <a:xfrm>
            <a:off x="9999116" y="3840862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F0B64DFA-C3C3-41D5-A199-4C25A9F0001F}"/>
              </a:ext>
            </a:extLst>
          </p:cNvPr>
          <p:cNvSpPr/>
          <p:nvPr/>
        </p:nvSpPr>
        <p:spPr>
          <a:xfrm>
            <a:off x="9989284" y="4664313"/>
            <a:ext cx="442452" cy="442452"/>
          </a:xfrm>
          <a:prstGeom prst="round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8D4AFA77-2677-453E-9DE9-76BAD99F2E9D}"/>
              </a:ext>
            </a:extLst>
          </p:cNvPr>
          <p:cNvSpPr/>
          <p:nvPr/>
        </p:nvSpPr>
        <p:spPr>
          <a:xfrm>
            <a:off x="9999116" y="5487764"/>
            <a:ext cx="442452" cy="44245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0E67FC92-FA18-4AC7-B0A1-6250CAC098E4}"/>
              </a:ext>
            </a:extLst>
          </p:cNvPr>
          <p:cNvSpPr/>
          <p:nvPr/>
        </p:nvSpPr>
        <p:spPr>
          <a:xfrm>
            <a:off x="11331387" y="2193960"/>
            <a:ext cx="442452" cy="44245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5F0569E-B5C1-457A-9F3D-F98E419AE830}"/>
              </a:ext>
            </a:extLst>
          </p:cNvPr>
          <p:cNvSpPr/>
          <p:nvPr/>
        </p:nvSpPr>
        <p:spPr>
          <a:xfrm>
            <a:off x="11341219" y="3017411"/>
            <a:ext cx="442452" cy="44245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FECBEE4-B81E-4C1F-8652-CB8644CD3096}"/>
              </a:ext>
            </a:extLst>
          </p:cNvPr>
          <p:cNvSpPr/>
          <p:nvPr/>
        </p:nvSpPr>
        <p:spPr>
          <a:xfrm>
            <a:off x="11351051" y="3840862"/>
            <a:ext cx="442452" cy="44245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BB431DA-C74E-4552-90BC-65CE53D9CBAE}"/>
              </a:ext>
            </a:extLst>
          </p:cNvPr>
          <p:cNvSpPr/>
          <p:nvPr/>
        </p:nvSpPr>
        <p:spPr>
          <a:xfrm>
            <a:off x="11341219" y="4664313"/>
            <a:ext cx="442452" cy="44245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6108EBFF-395C-4CDD-9EAB-572397D4AE3C}"/>
              </a:ext>
            </a:extLst>
          </p:cNvPr>
          <p:cNvSpPr/>
          <p:nvPr/>
        </p:nvSpPr>
        <p:spPr>
          <a:xfrm>
            <a:off x="11351051" y="5487764"/>
            <a:ext cx="442452" cy="442452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289DCDE5-CD76-442A-B6BF-84BD26587E8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22731" y="1056717"/>
            <a:ext cx="1201904" cy="8012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2" name="Picture 5">
            <a:extLst>
              <a:ext uri="{FF2B5EF4-FFF2-40B4-BE49-F238E27FC236}">
                <a16:creationId xmlns:a16="http://schemas.microsoft.com/office/drawing/2014/main" id="{DCB7747C-28C8-4916-8451-E5927F35C5F3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9334" y="1000372"/>
            <a:ext cx="912628" cy="91142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Picture 7">
            <a:extLst>
              <a:ext uri="{FF2B5EF4-FFF2-40B4-BE49-F238E27FC236}">
                <a16:creationId xmlns:a16="http://schemas.microsoft.com/office/drawing/2014/main" id="{8E0F5E3B-2F19-4E93-93A9-8FEBBA93A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373" y="1158476"/>
            <a:ext cx="1201904" cy="559827"/>
          </a:xfrm>
          <a:prstGeom prst="rect">
            <a:avLst/>
          </a:prstGeom>
        </p:spPr>
      </p:pic>
      <p:pic>
        <p:nvPicPr>
          <p:cNvPr id="1026" name="Picture 2" descr="May be an illustration">
            <a:extLst>
              <a:ext uri="{FF2B5EF4-FFF2-40B4-BE49-F238E27FC236}">
                <a16:creationId xmlns:a16="http://schemas.microsoft.com/office/drawing/2014/main" id="{766BD686-E3E9-4BC2-9371-CA5EB003FF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89" t="18495" r="18611" b="19363"/>
          <a:stretch/>
        </p:blipFill>
        <p:spPr bwMode="auto">
          <a:xfrm>
            <a:off x="9774788" y="958153"/>
            <a:ext cx="912628" cy="895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721724-1DEF-46FE-A789-BBCCB0EFF5A8}"/>
              </a:ext>
            </a:extLst>
          </p:cNvPr>
          <p:cNvSpPr txBox="1"/>
          <p:nvPr/>
        </p:nvSpPr>
        <p:spPr>
          <a:xfrm>
            <a:off x="5453597" y="1851052"/>
            <a:ext cx="135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WASTE CONCERN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590918-DC7E-42DE-BA08-B7C7E9C50DE9}"/>
              </a:ext>
            </a:extLst>
          </p:cNvPr>
          <p:cNvSpPr txBox="1"/>
          <p:nvPr/>
        </p:nvSpPr>
        <p:spPr>
          <a:xfrm>
            <a:off x="6805532" y="1845141"/>
            <a:ext cx="135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AZIZU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BF3AEFA-CF74-4A65-B413-75D55F2187FB}"/>
              </a:ext>
            </a:extLst>
          </p:cNvPr>
          <p:cNvSpPr txBox="1"/>
          <p:nvPr/>
        </p:nvSpPr>
        <p:spPr>
          <a:xfrm>
            <a:off x="8176570" y="1851942"/>
            <a:ext cx="13536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GARBAGEMAN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8A6DEAD-D29C-447C-88A7-EE495B14C710}"/>
              </a:ext>
            </a:extLst>
          </p:cNvPr>
          <p:cNvSpPr txBox="1"/>
          <p:nvPr/>
        </p:nvSpPr>
        <p:spPr>
          <a:xfrm>
            <a:off x="9538488" y="1752807"/>
            <a:ext cx="1353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DIGITAL VANGARIWALA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084EA7B4-06D7-436C-9565-5B2D2F9D08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1158" y="1100176"/>
            <a:ext cx="1302237" cy="1021964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D27A80C-18F4-4C6F-8000-C9317BE535C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035" y="2190842"/>
            <a:ext cx="442453" cy="442453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AA716983-DD3E-48F2-9C51-FFD986E94B3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035" y="2984364"/>
            <a:ext cx="442453" cy="442453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E9D9A77-9499-432D-9327-593D5DFAFE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3968" y="3828642"/>
            <a:ext cx="442453" cy="442453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49641694-ED16-4177-A7C8-62AE056122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2478" y="4639874"/>
            <a:ext cx="442453" cy="442453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01FA056-422A-410A-9FF0-FF87373389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9035" y="5476035"/>
            <a:ext cx="442453" cy="44245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076513C-BFD0-4777-8E51-B415C4F1F3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825" y="2176826"/>
            <a:ext cx="442453" cy="442453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61F33085-2DEC-4B0D-B99B-7B986F2ED9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5229" y="5474941"/>
            <a:ext cx="442453" cy="44245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4F788CBA-383C-4D7F-89C4-E3EEFFEAD2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844" y="2201449"/>
            <a:ext cx="442453" cy="44245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CC9547F-6C6D-40B6-9440-282AE00D2E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29" y="3840861"/>
            <a:ext cx="442453" cy="4424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1402C1C-A137-4C31-92AB-D655909CB4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2292" y="2201449"/>
            <a:ext cx="442453" cy="44245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AB7D5000-89C8-45A3-9582-27FA6ADA26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678" y="2308641"/>
            <a:ext cx="442452" cy="44245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8896E3C-E80A-46BC-88B7-5FA361B1D5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199" y="3130804"/>
            <a:ext cx="442452" cy="44245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7E97BB9-3D41-49F3-B5A4-3CE3B857C42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990" y="4777706"/>
            <a:ext cx="442452" cy="44245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E948D0D-4F2A-4714-B9C7-27D56462A21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170" y="5608913"/>
            <a:ext cx="442452" cy="442452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00AE068-E102-42B8-B723-D31AA5DFD2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375" y="3130804"/>
            <a:ext cx="442452" cy="44245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4FF8DAE7-860A-4EE3-BD1A-89185C1D34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134" y="3956737"/>
            <a:ext cx="442452" cy="442452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9606998E-D058-4E81-B0D3-57E4524C9B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281" y="4777706"/>
            <a:ext cx="442452" cy="442452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F02F471-B346-4848-9A0F-22C18C2DA8D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205" y="4748079"/>
            <a:ext cx="442452" cy="44245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272B3973-37C4-44B8-91E2-AE3E92926A4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659" y="5590618"/>
            <a:ext cx="442452" cy="442452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C30CBAB2-3568-4456-942C-862AC9FFD0A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3706" y="3099022"/>
            <a:ext cx="442452" cy="44245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EBF25A-A073-6932-71FD-7FE0730BC3E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07366"/>
            <a:ext cx="1084799" cy="851324"/>
          </a:xfrm>
          <a:prstGeom prst="rect">
            <a:avLst/>
          </a:prstGeom>
        </p:spPr>
      </p:pic>
      <p:pic>
        <p:nvPicPr>
          <p:cNvPr id="5" name="Picture 4" descr="NSU ACM Student Chapter">
            <a:extLst>
              <a:ext uri="{FF2B5EF4-FFF2-40B4-BE49-F238E27FC236}">
                <a16:creationId xmlns:a16="http://schemas.microsoft.com/office/drawing/2014/main" id="{621BEC21-7644-5FDA-53D2-F60206555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13736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10DBE3-A825-2E95-3216-8B95BB49BE8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13736"/>
            <a:ext cx="699618" cy="744954"/>
          </a:xfrm>
          <a:prstGeom prst="rect">
            <a:avLst/>
          </a:prstGeom>
        </p:spPr>
      </p:pic>
      <p:pic>
        <p:nvPicPr>
          <p:cNvPr id="8" name="Picture 2" descr="NSU ACM Student Chapter">
            <a:extLst>
              <a:ext uri="{FF2B5EF4-FFF2-40B4-BE49-F238E27FC236}">
                <a16:creationId xmlns:a16="http://schemas.microsoft.com/office/drawing/2014/main" id="{D3D0A9A6-0AAB-5E0B-C60C-EE2375B58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-3153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6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2719DDC-E356-45F6-8E0C-91B637295DD3}"/>
              </a:ext>
            </a:extLst>
          </p:cNvPr>
          <p:cNvSpPr txBox="1"/>
          <p:nvPr/>
        </p:nvSpPr>
        <p:spPr>
          <a:xfrm>
            <a:off x="1595589" y="1592907"/>
            <a:ext cx="8623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REDUCING </a:t>
            </a:r>
            <a:r>
              <a:rPr lang="en-US" sz="4800" b="1" dirty="0">
                <a:solidFill>
                  <a:srgbClr val="00B050"/>
                </a:solidFill>
              </a:rPr>
              <a:t>160</a:t>
            </a:r>
            <a:r>
              <a:rPr lang="en-US" sz="3600" b="1" dirty="0">
                <a:solidFill>
                  <a:srgbClr val="00B050"/>
                </a:solidFill>
              </a:rPr>
              <a:t> </a:t>
            </a:r>
            <a:r>
              <a:rPr lang="en-US" sz="3600" b="1" dirty="0"/>
              <a:t>TONS</a:t>
            </a:r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sz="3600" b="1" dirty="0"/>
              <a:t>OF </a:t>
            </a:r>
            <a:r>
              <a:rPr lang="en-US" sz="3600" b="1" dirty="0">
                <a:solidFill>
                  <a:srgbClr val="FF0066"/>
                </a:solidFill>
              </a:rPr>
              <a:t>WASTE</a:t>
            </a:r>
            <a:r>
              <a:rPr lang="en-US" sz="3600" b="1" dirty="0"/>
              <a:t> </a:t>
            </a:r>
          </a:p>
          <a:p>
            <a:r>
              <a:rPr lang="en-US" sz="3600" b="1" dirty="0"/>
              <a:t>SAVES </a:t>
            </a:r>
            <a:r>
              <a:rPr lang="en-US" sz="4800" b="1" dirty="0">
                <a:solidFill>
                  <a:srgbClr val="00B050"/>
                </a:solidFill>
              </a:rPr>
              <a:t>70</a:t>
            </a:r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sz="3600" b="1" dirty="0">
                <a:solidFill>
                  <a:srgbClr val="FF0066"/>
                </a:solidFill>
              </a:rPr>
              <a:t>SPECIES</a:t>
            </a:r>
            <a:r>
              <a:rPr lang="en-US" sz="3600" b="1" dirty="0"/>
              <a:t> FROM EXTINCTION</a:t>
            </a:r>
          </a:p>
          <a:p>
            <a:r>
              <a:rPr lang="en-US" sz="4800" b="1" dirty="0">
                <a:solidFill>
                  <a:srgbClr val="00B050"/>
                </a:solidFill>
              </a:rPr>
              <a:t>60250</a:t>
            </a:r>
            <a:r>
              <a:rPr lang="en-US" sz="3600" b="1" dirty="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</a:rPr>
              <a:t> </a:t>
            </a:r>
            <a:r>
              <a:rPr lang="en-US" sz="3600" b="1" dirty="0"/>
              <a:t>CUBIC FEET </a:t>
            </a:r>
            <a:r>
              <a:rPr lang="en-US" sz="3600" b="1" dirty="0">
                <a:solidFill>
                  <a:srgbClr val="FF0066"/>
                </a:solidFill>
              </a:rPr>
              <a:t>WATER</a:t>
            </a:r>
          </a:p>
          <a:p>
            <a:r>
              <a:rPr lang="en-US" sz="3600" b="1" dirty="0"/>
              <a:t>REDUCES </a:t>
            </a:r>
            <a:r>
              <a:rPr lang="en-US" sz="4800" b="1" dirty="0">
                <a:solidFill>
                  <a:srgbClr val="00B050"/>
                </a:solidFill>
              </a:rPr>
              <a:t>464</a:t>
            </a:r>
            <a:r>
              <a:rPr lang="en-US" sz="3600" b="1" dirty="0"/>
              <a:t> TONS OF CARBON EMISSION</a:t>
            </a:r>
            <a:endParaRPr lang="en-US" sz="3600" b="1" dirty="0">
              <a:solidFill>
                <a:srgbClr val="FF0066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C11E16-AF89-439F-920B-59F1347B2DC3}"/>
              </a:ext>
            </a:extLst>
          </p:cNvPr>
          <p:cNvSpPr/>
          <p:nvPr/>
        </p:nvSpPr>
        <p:spPr>
          <a:xfrm>
            <a:off x="3336160" y="782218"/>
            <a:ext cx="5142493" cy="62883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IMPACT ANALYSIS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D2DA797-0D43-4172-B5B3-EDF3D05F1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147" y="1592907"/>
            <a:ext cx="825402" cy="8254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213C97-18B5-49CB-A2E6-6CC27F9B1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744" y="3009985"/>
            <a:ext cx="825402" cy="825402"/>
          </a:xfrm>
          <a:prstGeom prst="rect">
            <a:avLst/>
          </a:prstGeom>
        </p:spPr>
      </p:pic>
      <p:pic>
        <p:nvPicPr>
          <p:cNvPr id="4102" name="Picture 6" descr="Turtle premium icon">
            <a:extLst>
              <a:ext uri="{FF2B5EF4-FFF2-40B4-BE49-F238E27FC236}">
                <a16:creationId xmlns:a16="http://schemas.microsoft.com/office/drawing/2014/main" id="{E044A5C7-0154-433E-A360-52E12CBA8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2604"/>
          <a:stretch/>
        </p:blipFill>
        <p:spPr bwMode="auto">
          <a:xfrm>
            <a:off x="563754" y="2405240"/>
            <a:ext cx="933045" cy="62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700AE8A-1614-4E8E-8583-037B2B5550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87" y="3814493"/>
            <a:ext cx="825402" cy="825402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5B5F9B6-B3C3-F755-252A-C2537E11E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48205" y="2297046"/>
            <a:ext cx="1426339" cy="1426339"/>
          </a:xfrm>
          <a:prstGeom prst="rect">
            <a:avLst/>
          </a:prstGeom>
          <a:noFill/>
        </p:spPr>
      </p:pic>
      <p:pic>
        <p:nvPicPr>
          <p:cNvPr id="12" name="Picture 3" descr="F:\Wastech\New folder\E_SDG goals_icons-individual-rgb-11.png">
            <a:extLst>
              <a:ext uri="{FF2B5EF4-FFF2-40B4-BE49-F238E27FC236}">
                <a16:creationId xmlns:a16="http://schemas.microsoft.com/office/drawing/2014/main" id="{98B76F8E-954A-1298-85D8-0C7A3418C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448205" y="3763482"/>
            <a:ext cx="1426339" cy="1426339"/>
          </a:xfrm>
          <a:prstGeom prst="rect">
            <a:avLst/>
          </a:prstGeom>
          <a:noFill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233A05F4-6C76-2110-D62B-65D46A8FEF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448205" y="5235259"/>
            <a:ext cx="1426340" cy="1426340"/>
          </a:xfrm>
          <a:prstGeom prst="rect">
            <a:avLst/>
          </a:prstGeom>
          <a:noFill/>
        </p:spPr>
      </p:pic>
      <p:pic>
        <p:nvPicPr>
          <p:cNvPr id="17" name="Picture 10" descr="Commitment to UN SDGs — Phenix Capital">
            <a:extLst>
              <a:ext uri="{FF2B5EF4-FFF2-40B4-BE49-F238E27FC236}">
                <a16:creationId xmlns:a16="http://schemas.microsoft.com/office/drawing/2014/main" id="{D27D90F6-A6B4-DEF3-D8AC-47F6EEC53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249" y="1246814"/>
            <a:ext cx="1186621" cy="109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3754D52-C765-2A0A-C8C1-D9D954718D14}"/>
              </a:ext>
            </a:extLst>
          </p:cNvPr>
          <p:cNvSpPr/>
          <p:nvPr/>
        </p:nvSpPr>
        <p:spPr>
          <a:xfrm>
            <a:off x="2783306" y="4857717"/>
            <a:ext cx="4718373" cy="464379"/>
          </a:xfrm>
          <a:prstGeom prst="rect">
            <a:avLst/>
          </a:prstGeom>
          <a:solidFill>
            <a:srgbClr val="FF006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IMPACT MEASUREMENT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899B65-A793-65A8-B14B-A9DE81BE1EE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94" y="5455910"/>
            <a:ext cx="930020" cy="93002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07E9035-BD9F-9D6D-63FE-3234A20AB829}"/>
              </a:ext>
            </a:extLst>
          </p:cNvPr>
          <p:cNvSpPr txBox="1"/>
          <p:nvPr/>
        </p:nvSpPr>
        <p:spPr>
          <a:xfrm>
            <a:off x="1182888" y="5503951"/>
            <a:ext cx="3480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INTEGRATED DATA, SURVEY, EXPERIMENTAL RESEARCH</a:t>
            </a:r>
          </a:p>
          <a:p>
            <a:pPr algn="ctr"/>
            <a:r>
              <a:rPr lang="en-US" sz="2000" b="1" dirty="0"/>
              <a:t>WITH BLOCKCHAIN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4F4434-5243-1710-2184-E4680F347BD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451" y="5670357"/>
            <a:ext cx="738962" cy="73896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964CCBA-47AD-5EBE-A786-4C38E4CA5D98}"/>
              </a:ext>
            </a:extLst>
          </p:cNvPr>
          <p:cNvSpPr txBox="1"/>
          <p:nvPr/>
        </p:nvSpPr>
        <p:spPr>
          <a:xfrm>
            <a:off x="6096000" y="5657839"/>
            <a:ext cx="34808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WASTE PREVENTION RATE &amp; CONSUMER REGULATION 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2F98EF-2E79-E57C-E1C8-8BF7265DE3D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5" name="Picture 4" descr="NSU ACM Student Chapter">
            <a:extLst>
              <a:ext uri="{FF2B5EF4-FFF2-40B4-BE49-F238E27FC236}">
                <a16:creationId xmlns:a16="http://schemas.microsoft.com/office/drawing/2014/main" id="{907BA4A0-262A-01F8-80AE-3ED676344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7D4A78-2BE1-69F1-CDCB-058DDBAC849E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7" name="Picture 2" descr="NSU ACM Student Chapter">
            <a:extLst>
              <a:ext uri="{FF2B5EF4-FFF2-40B4-BE49-F238E27FC236}">
                <a16:creationId xmlns:a16="http://schemas.microsoft.com/office/drawing/2014/main" id="{56048E9E-E6F4-FC8B-4AE9-C85555945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1542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3F22C38C-6D71-49B4-AE67-62CE640E9A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94277149"/>
              </p:ext>
            </p:extLst>
          </p:nvPr>
        </p:nvGraphicFramePr>
        <p:xfrm>
          <a:off x="866822" y="1787101"/>
          <a:ext cx="4763803" cy="29338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FB_IMG_1565282371973.jpg">
            <a:extLst>
              <a:ext uri="{FF2B5EF4-FFF2-40B4-BE49-F238E27FC236}">
                <a16:creationId xmlns:a16="http://schemas.microsoft.com/office/drawing/2014/main" id="{57BB30D1-5EA8-40AA-BA99-D19531BCB86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1941" r="634"/>
          <a:stretch>
            <a:fillRect/>
          </a:stretch>
        </p:blipFill>
        <p:spPr>
          <a:xfrm>
            <a:off x="5815652" y="1029019"/>
            <a:ext cx="3630207" cy="20738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DC2377-A207-4AA4-9108-E4A299ABB36C}"/>
              </a:ext>
            </a:extLst>
          </p:cNvPr>
          <p:cNvSpPr/>
          <p:nvPr/>
        </p:nvSpPr>
        <p:spPr>
          <a:xfrm flipV="1">
            <a:off x="-1766079" y="8412930"/>
            <a:ext cx="1057849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6" name="Picture 2" descr="Eco-Friendly Store Sustainable NYC Has Closed, Adding to the East Village's  Rough Year - Racked NY">
            <a:extLst>
              <a:ext uri="{FF2B5EF4-FFF2-40B4-BE49-F238E27FC236}">
                <a16:creationId xmlns:a16="http://schemas.microsoft.com/office/drawing/2014/main" id="{A290F7C6-1C48-42A1-BFD7-07EBBD90F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4" r="15029"/>
          <a:stretch/>
        </p:blipFill>
        <p:spPr bwMode="auto">
          <a:xfrm>
            <a:off x="9487953" y="1029019"/>
            <a:ext cx="2382132" cy="2073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990DDB8-332D-4FD4-9F16-862AAAB8FBC9}"/>
              </a:ext>
            </a:extLst>
          </p:cNvPr>
          <p:cNvSpPr txBox="1"/>
          <p:nvPr/>
        </p:nvSpPr>
        <p:spPr>
          <a:xfrm>
            <a:off x="2056345" y="2094814"/>
            <a:ext cx="148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TTL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164E3C-854B-4339-9946-2FBCD2B31D89}"/>
              </a:ext>
            </a:extLst>
          </p:cNvPr>
          <p:cNvSpPr txBox="1"/>
          <p:nvPr/>
        </p:nvSpPr>
        <p:spPr>
          <a:xfrm>
            <a:off x="2963677" y="3046718"/>
            <a:ext cx="148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CPA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1B700B-E4B6-499F-B38B-BD473E6AAF9E}"/>
              </a:ext>
            </a:extLst>
          </p:cNvPr>
          <p:cNvSpPr txBox="1"/>
          <p:nvPr/>
        </p:nvSpPr>
        <p:spPr>
          <a:xfrm>
            <a:off x="1656321" y="3777242"/>
            <a:ext cx="14883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latin typeface="+mj-lt"/>
              </a:rPr>
              <a:t>SMM</a:t>
            </a:r>
          </a:p>
        </p:txBody>
      </p:sp>
      <p:sp>
        <p:nvSpPr>
          <p:cNvPr id="22" name="Google Shape;145;p4">
            <a:extLst>
              <a:ext uri="{FF2B5EF4-FFF2-40B4-BE49-F238E27FC236}">
                <a16:creationId xmlns:a16="http://schemas.microsoft.com/office/drawing/2014/main" id="{B7AD4583-8F8E-43BB-9A8B-C809B486E334}"/>
              </a:ext>
            </a:extLst>
          </p:cNvPr>
          <p:cNvSpPr/>
          <p:nvPr/>
        </p:nvSpPr>
        <p:spPr>
          <a:xfrm>
            <a:off x="-3600" y="1177563"/>
            <a:ext cx="5057192" cy="62883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MARKETING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9E9B0A-0C46-4E2F-A503-4DC4CD21C837}"/>
              </a:ext>
            </a:extLst>
          </p:cNvPr>
          <p:cNvSpPr txBox="1"/>
          <p:nvPr/>
        </p:nvSpPr>
        <p:spPr>
          <a:xfrm>
            <a:off x="5318171" y="3139532"/>
            <a:ext cx="6988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ECO CLUBS AND GREEN CAFES AS PROMOTIONAL PARTNER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EABB0-3303-43B8-ACDC-B7A5D3BED38C}"/>
              </a:ext>
            </a:extLst>
          </p:cNvPr>
          <p:cNvSpPr txBox="1"/>
          <p:nvPr/>
        </p:nvSpPr>
        <p:spPr>
          <a:xfrm>
            <a:off x="-265979" y="2084333"/>
            <a:ext cx="255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THROUGH </a:t>
            </a:r>
          </a:p>
          <a:p>
            <a:pPr algn="r"/>
            <a:r>
              <a:rPr lang="en-US" sz="2000" b="1" dirty="0"/>
              <a:t>THE LINE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608CF1-527D-4626-A7F7-04A3EC4B9ECC}"/>
              </a:ext>
            </a:extLst>
          </p:cNvPr>
          <p:cNvSpPr txBox="1"/>
          <p:nvPr/>
        </p:nvSpPr>
        <p:spPr>
          <a:xfrm>
            <a:off x="4216022" y="3027985"/>
            <a:ext cx="25544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COST PER </a:t>
            </a:r>
          </a:p>
          <a:p>
            <a:r>
              <a:rPr lang="en-US" sz="2000" b="1" dirty="0"/>
              <a:t>ACTION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3A70F2-B8B3-46AC-90D9-F796594DA242}"/>
              </a:ext>
            </a:extLst>
          </p:cNvPr>
          <p:cNvSpPr txBox="1"/>
          <p:nvPr/>
        </p:nvSpPr>
        <p:spPr>
          <a:xfrm>
            <a:off x="-1161388" y="3717747"/>
            <a:ext cx="3026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SOCIAL MEDIA </a:t>
            </a:r>
          </a:p>
          <a:p>
            <a:pPr algn="r"/>
            <a:r>
              <a:rPr lang="en-US" sz="2000" b="1" dirty="0"/>
              <a:t>MARKETING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0D7AB-D45F-1486-FC36-F06EFF542B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56" y="5374453"/>
            <a:ext cx="996606" cy="99660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7CDEFB1-3485-BC8F-29EB-8B64AB843C01}"/>
              </a:ext>
            </a:extLst>
          </p:cNvPr>
          <p:cNvSpPr txBox="1"/>
          <p:nvPr/>
        </p:nvSpPr>
        <p:spPr>
          <a:xfrm>
            <a:off x="963691" y="5498488"/>
            <a:ext cx="2527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INFLUENCER ENDORESEMENT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94300F9-9942-E1B3-C3F0-DA2E003F7EE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484" y="5197894"/>
            <a:ext cx="1229433" cy="122943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B74F70E-850F-67CC-A753-1F79C89448B8}"/>
              </a:ext>
            </a:extLst>
          </p:cNvPr>
          <p:cNvSpPr txBox="1"/>
          <p:nvPr/>
        </p:nvSpPr>
        <p:spPr>
          <a:xfrm>
            <a:off x="7490475" y="5475038"/>
            <a:ext cx="2527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TRASHION</a:t>
            </a:r>
          </a:p>
          <a:p>
            <a:pPr algn="ctr"/>
            <a:r>
              <a:rPr lang="en-US" sz="2000" b="1" dirty="0"/>
              <a:t>SHOW</a:t>
            </a:r>
          </a:p>
        </p:txBody>
      </p:sp>
      <p:pic>
        <p:nvPicPr>
          <p:cNvPr id="25" name="Picture 24" descr="Rigoletto+HaiCang+SG-Lai+Minh+Thai+-+Winston+Trinh+.jpg">
            <a:extLst>
              <a:ext uri="{FF2B5EF4-FFF2-40B4-BE49-F238E27FC236}">
                <a16:creationId xmlns:a16="http://schemas.microsoft.com/office/drawing/2014/main" id="{47B45365-D511-3D88-A1A0-7E02EFA2E3E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5013" t="14592" r="6564" b="6512"/>
          <a:stretch/>
        </p:blipFill>
        <p:spPr>
          <a:xfrm>
            <a:off x="9601200" y="3550425"/>
            <a:ext cx="2268886" cy="3129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03C5D3-05B2-3E3F-21E6-2AA81C0124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13" y="3793078"/>
            <a:ext cx="1032379" cy="103237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80C6D3-1C76-14EC-DF39-D14108B23627}"/>
              </a:ext>
            </a:extLst>
          </p:cNvPr>
          <p:cNvSpPr txBox="1"/>
          <p:nvPr/>
        </p:nvSpPr>
        <p:spPr>
          <a:xfrm>
            <a:off x="5975362" y="3852210"/>
            <a:ext cx="25279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CRAFTERS’ STORY,</a:t>
            </a:r>
          </a:p>
          <a:p>
            <a:pPr algn="ctr"/>
            <a:r>
              <a:rPr lang="en-US" sz="2000" b="1" dirty="0"/>
              <a:t>OVC &amp; SHORT FILM</a:t>
            </a:r>
          </a:p>
          <a:p>
            <a:pPr algn="ctr"/>
            <a:r>
              <a:rPr lang="en-US" sz="2000" b="1" dirty="0"/>
              <a:t>ANIMATED CARTOON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C005E32B-6609-789B-D973-977CF964E7A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73" y="5137493"/>
            <a:ext cx="1328528" cy="132852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589DD81-6EF6-B2C8-8C1F-EAE22A77A052}"/>
              </a:ext>
            </a:extLst>
          </p:cNvPr>
          <p:cNvSpPr txBox="1"/>
          <p:nvPr/>
        </p:nvSpPr>
        <p:spPr>
          <a:xfrm>
            <a:off x="4477985" y="5500832"/>
            <a:ext cx="2527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REVIEW GIVEAWAY </a:t>
            </a:r>
          </a:p>
          <a:p>
            <a:pPr algn="ctr"/>
            <a:r>
              <a:rPr lang="en-US" sz="2000" b="1" dirty="0"/>
              <a:t>&amp; CASHBACK GAMES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8DDD2B-B795-4BFC-6C47-C8C5B2F7FCFA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6" name="Picture 4" descr="NSU ACM Student Chapter">
            <a:extLst>
              <a:ext uri="{FF2B5EF4-FFF2-40B4-BE49-F238E27FC236}">
                <a16:creationId xmlns:a16="http://schemas.microsoft.com/office/drawing/2014/main" id="{A2BEA782-14E6-62FC-51E8-29C1C57B25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8BC2A70-0F35-A3D1-C82B-8E2EE66CE37A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9" name="Picture 2" descr="NSU ACM Student Chapter">
            <a:extLst>
              <a:ext uri="{FF2B5EF4-FFF2-40B4-BE49-F238E27FC236}">
                <a16:creationId xmlns:a16="http://schemas.microsoft.com/office/drawing/2014/main" id="{BCF97A93-F51A-310E-4B20-6C5DFEA6D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481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"/>
          <p:cNvSpPr/>
          <p:nvPr/>
        </p:nvSpPr>
        <p:spPr>
          <a:xfrm>
            <a:off x="3952741" y="831787"/>
            <a:ext cx="4030824" cy="62883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REVENUE MODEL</a:t>
            </a:r>
            <a:endParaRPr dirty="0"/>
          </a:p>
        </p:txBody>
      </p:sp>
      <p:sp>
        <p:nvSpPr>
          <p:cNvPr id="147" name="Google Shape;147;p4"/>
          <p:cNvSpPr txBox="1"/>
          <p:nvPr/>
        </p:nvSpPr>
        <p:spPr>
          <a:xfrm>
            <a:off x="255904" y="1216503"/>
            <a:ext cx="3329700" cy="4000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PRODUCTION MODEL</a:t>
            </a:r>
            <a:endParaRPr sz="2000" dirty="0"/>
          </a:p>
        </p:txBody>
      </p:sp>
      <p:sp>
        <p:nvSpPr>
          <p:cNvPr id="148" name="Google Shape;148;p4"/>
          <p:cNvSpPr txBox="1"/>
          <p:nvPr/>
        </p:nvSpPr>
        <p:spPr>
          <a:xfrm>
            <a:off x="255904" y="2572285"/>
            <a:ext cx="3329700" cy="4000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E- COMMERCE MODEL</a:t>
            </a:r>
            <a:endParaRPr sz="2000" dirty="0"/>
          </a:p>
        </p:txBody>
      </p:sp>
      <p:sp>
        <p:nvSpPr>
          <p:cNvPr id="149" name="Google Shape;149;p4"/>
          <p:cNvSpPr txBox="1"/>
          <p:nvPr/>
        </p:nvSpPr>
        <p:spPr>
          <a:xfrm>
            <a:off x="-52331" y="3106168"/>
            <a:ext cx="377553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20% ON EACH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TRANSACTION</a:t>
            </a:r>
            <a:endParaRPr sz="2000" dirty="0"/>
          </a:p>
        </p:txBody>
      </p:sp>
      <p:sp>
        <p:nvSpPr>
          <p:cNvPr id="150" name="Google Shape;150;p4"/>
          <p:cNvSpPr txBox="1"/>
          <p:nvPr/>
        </p:nvSpPr>
        <p:spPr>
          <a:xfrm>
            <a:off x="1002128" y="1722459"/>
            <a:ext cx="3402597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PRICING 250% AVG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PRODUCTION COST</a:t>
            </a:r>
            <a:endParaRPr sz="20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D5E968-6774-48FA-A54E-FF1652D918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2" y="1722459"/>
            <a:ext cx="628833" cy="6288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5895F5-AB87-4BAA-8779-1D9A747B5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29" y="3027418"/>
            <a:ext cx="707846" cy="707846"/>
          </a:xfrm>
          <a:prstGeom prst="rect">
            <a:avLst/>
          </a:prstGeom>
        </p:spPr>
      </p:pic>
      <p:sp>
        <p:nvSpPr>
          <p:cNvPr id="30" name="Google Shape;147;p4">
            <a:extLst>
              <a:ext uri="{FF2B5EF4-FFF2-40B4-BE49-F238E27FC236}">
                <a16:creationId xmlns:a16="http://schemas.microsoft.com/office/drawing/2014/main" id="{21725D90-C5E7-4D4C-B2E9-A11CDB24B6B4}"/>
              </a:ext>
            </a:extLst>
          </p:cNvPr>
          <p:cNvSpPr txBox="1"/>
          <p:nvPr/>
        </p:nvSpPr>
        <p:spPr>
          <a:xfrm>
            <a:off x="265736" y="3928067"/>
            <a:ext cx="3329700" cy="4000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WASTE COLLECTION MODEL</a:t>
            </a:r>
            <a:endParaRPr sz="2000" dirty="0"/>
          </a:p>
        </p:txBody>
      </p:sp>
      <p:sp>
        <p:nvSpPr>
          <p:cNvPr id="31" name="Google Shape;147;p4">
            <a:extLst>
              <a:ext uri="{FF2B5EF4-FFF2-40B4-BE49-F238E27FC236}">
                <a16:creationId xmlns:a16="http://schemas.microsoft.com/office/drawing/2014/main" id="{AEF15979-446C-44FA-B0AA-0C5E9F04412A}"/>
              </a:ext>
            </a:extLst>
          </p:cNvPr>
          <p:cNvSpPr txBox="1"/>
          <p:nvPr/>
        </p:nvSpPr>
        <p:spPr>
          <a:xfrm>
            <a:off x="247321" y="5303703"/>
            <a:ext cx="3329700" cy="40006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CORPORATE PROJECT</a:t>
            </a:r>
            <a:endParaRPr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24C148D-4A6E-439C-FBF3-84D721C65EA5}"/>
              </a:ext>
            </a:extLst>
          </p:cNvPr>
          <p:cNvGrpSpPr/>
          <p:nvPr/>
        </p:nvGrpSpPr>
        <p:grpSpPr>
          <a:xfrm>
            <a:off x="7787277" y="970970"/>
            <a:ext cx="2774074" cy="709169"/>
            <a:chOff x="4708963" y="2979869"/>
            <a:chExt cx="2774074" cy="709169"/>
          </a:xfrm>
        </p:grpSpPr>
        <p:sp>
          <p:nvSpPr>
            <p:cNvPr id="32" name="Google Shape;141;p4">
              <a:extLst>
                <a:ext uri="{FF2B5EF4-FFF2-40B4-BE49-F238E27FC236}">
                  <a16:creationId xmlns:a16="http://schemas.microsoft.com/office/drawing/2014/main" id="{E21FCA46-51FC-4393-B2C5-8CD7378F44C2}"/>
                </a:ext>
              </a:extLst>
            </p:cNvPr>
            <p:cNvSpPr txBox="1"/>
            <p:nvPr/>
          </p:nvSpPr>
          <p:spPr>
            <a:xfrm>
              <a:off x="4708963" y="2979869"/>
              <a:ext cx="277407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Calibri"/>
                  <a:ea typeface="Calibri"/>
                  <a:cs typeface="Calibri"/>
                  <a:sym typeface="Calibri"/>
                </a:rPr>
                <a:t>GROSS MARGIN</a:t>
              </a:r>
              <a:endParaRPr sz="1200" dirty="0"/>
            </a:p>
          </p:txBody>
        </p:sp>
        <p:sp>
          <p:nvSpPr>
            <p:cNvPr id="33" name="Google Shape;142;p4">
              <a:extLst>
                <a:ext uri="{FF2B5EF4-FFF2-40B4-BE49-F238E27FC236}">
                  <a16:creationId xmlns:a16="http://schemas.microsoft.com/office/drawing/2014/main" id="{E1353F81-34DC-4A1E-8D78-9E66B66D8BBC}"/>
                </a:ext>
              </a:extLst>
            </p:cNvPr>
            <p:cNvSpPr txBox="1"/>
            <p:nvPr/>
          </p:nvSpPr>
          <p:spPr>
            <a:xfrm>
              <a:off x="4886248" y="3165858"/>
              <a:ext cx="243840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134.28%</a:t>
              </a:r>
              <a:endParaRPr sz="20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93A010B0-1A11-4D10-803A-4672AB029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21" y="4360896"/>
            <a:ext cx="840021" cy="8400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8BAA5E0-75AA-4319-B46C-16F83EB86542}"/>
              </a:ext>
            </a:extLst>
          </p:cNvPr>
          <p:cNvSpPr txBox="1"/>
          <p:nvPr/>
        </p:nvSpPr>
        <p:spPr>
          <a:xfrm>
            <a:off x="1171929" y="4419147"/>
            <a:ext cx="269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DEMAND WISE PLAN</a:t>
            </a:r>
          </a:p>
          <a:p>
            <a:r>
              <a:rPr lang="en-US" dirty="0"/>
              <a:t>COLLECTION RATE 5TK/KG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A75409-BA57-462D-94F1-11DC77E518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1" y="5802878"/>
            <a:ext cx="636142" cy="636142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18311FCD-50AE-4C72-91BC-F6905D0EDD1C}"/>
              </a:ext>
            </a:extLst>
          </p:cNvPr>
          <p:cNvSpPr txBox="1"/>
          <p:nvPr/>
        </p:nvSpPr>
        <p:spPr>
          <a:xfrm>
            <a:off x="1153514" y="5805216"/>
            <a:ext cx="269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PROFITS </a:t>
            </a:r>
          </a:p>
          <a:p>
            <a:r>
              <a:rPr lang="en-US" dirty="0"/>
              <a:t>FOR CREATING IMPACT</a:t>
            </a:r>
          </a:p>
        </p:txBody>
      </p:sp>
      <p:graphicFrame>
        <p:nvGraphicFramePr>
          <p:cNvPr id="20" name="Table 6">
            <a:extLst>
              <a:ext uri="{FF2B5EF4-FFF2-40B4-BE49-F238E27FC236}">
                <a16:creationId xmlns:a16="http://schemas.microsoft.com/office/drawing/2014/main" id="{EC1DF801-45AC-3D8A-05AD-5D1C309E42F9}"/>
              </a:ext>
            </a:extLst>
          </p:cNvPr>
          <p:cNvGraphicFramePr>
            <a:graphicFrameLocks noGrp="1"/>
          </p:cNvGraphicFramePr>
          <p:nvPr/>
        </p:nvGraphicFramePr>
        <p:xfrm>
          <a:off x="3952742" y="1773456"/>
          <a:ext cx="7964604" cy="449535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17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2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15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80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5790">
                  <a:extLst>
                    <a:ext uri="{9D8B030D-6E8A-4147-A177-3AD203B41FA5}">
                      <a16:colId xmlns:a16="http://schemas.microsoft.com/office/drawing/2014/main" val="2071439674"/>
                    </a:ext>
                  </a:extLst>
                </a:gridCol>
                <a:gridCol w="1345790">
                  <a:extLst>
                    <a:ext uri="{9D8B030D-6E8A-4147-A177-3AD203B41FA5}">
                      <a16:colId xmlns:a16="http://schemas.microsoft.com/office/drawing/2014/main" val="3515079142"/>
                    </a:ext>
                  </a:extLst>
                </a:gridCol>
              </a:tblGrid>
              <a:tr h="6926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PRODUCTS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UNIT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COST/</a:t>
                      </a:r>
                    </a:p>
                    <a:p>
                      <a:pPr algn="ctr"/>
                      <a:r>
                        <a:rPr lang="en-US" dirty="0"/>
                        <a:t>UNIT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COST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  <a:p>
                      <a:pPr algn="ctr"/>
                      <a:r>
                        <a:rPr lang="en-US" dirty="0"/>
                        <a:t>/UNIT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 VALUE</a:t>
                      </a:r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PROFIT</a:t>
                      </a:r>
                    </a:p>
                    <a:p>
                      <a:pPr algn="ctr"/>
                      <a:r>
                        <a:rPr lang="en-US" sz="1400" dirty="0"/>
                        <a:t>(VALUE-COST)</a:t>
                      </a:r>
                      <a:endParaRPr lang="en-US" sz="900" dirty="0"/>
                    </a:p>
                  </a:txBody>
                  <a:tcPr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0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DENIM WALLET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0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GLASS CANDLE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0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FAIRY LIGHT JAR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1,20,000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0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FERTILIZER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251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PEN HOLDER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24,000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0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FLOWER VASE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1,00,000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5036">
                <a:tc gridSpan="3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1,72,000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4,07,000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</a:rPr>
                        <a:t>2,35,000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815424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3EF548E-DB63-4597-ED83-7285805EF4C9}"/>
              </a:ext>
            </a:extLst>
          </p:cNvPr>
          <p:cNvSpPr txBox="1"/>
          <p:nvPr/>
        </p:nvSpPr>
        <p:spPr>
          <a:xfrm>
            <a:off x="9407080" y="6409615"/>
            <a:ext cx="257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b="1" dirty="0"/>
              <a:t>ALL VALUES ARE IN BDT</a:t>
            </a:r>
          </a:p>
        </p:txBody>
      </p:sp>
      <p:sp>
        <p:nvSpPr>
          <p:cNvPr id="23" name="Google Shape;141;p4">
            <a:extLst>
              <a:ext uri="{FF2B5EF4-FFF2-40B4-BE49-F238E27FC236}">
                <a16:creationId xmlns:a16="http://schemas.microsoft.com/office/drawing/2014/main" id="{572C3CF1-D8C3-CCF9-1B7A-06AE2AB142DF}"/>
              </a:ext>
            </a:extLst>
          </p:cNvPr>
          <p:cNvSpPr txBox="1"/>
          <p:nvPr/>
        </p:nvSpPr>
        <p:spPr>
          <a:xfrm>
            <a:off x="3913413" y="6340385"/>
            <a:ext cx="670855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</a:rPr>
              <a:t>APPROXIMATE GROSS PROFIT IN 1 MONTH = </a:t>
            </a:r>
            <a:r>
              <a:rPr lang="en-US" sz="2000" b="1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2,35,000 BDT</a:t>
            </a:r>
            <a:endParaRPr sz="1600" dirty="0">
              <a:solidFill>
                <a:srgbClr val="FF0000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78C317-CD9B-A135-FE1A-7D19764BF366}"/>
              </a:ext>
            </a:extLst>
          </p:cNvPr>
          <p:cNvGrpSpPr/>
          <p:nvPr/>
        </p:nvGrpSpPr>
        <p:grpSpPr>
          <a:xfrm>
            <a:off x="9660764" y="970970"/>
            <a:ext cx="1838965" cy="709169"/>
            <a:chOff x="4708963" y="2979869"/>
            <a:chExt cx="2774074" cy="709169"/>
          </a:xfrm>
        </p:grpSpPr>
        <p:sp>
          <p:nvSpPr>
            <p:cNvPr id="25" name="Google Shape;141;p4">
              <a:extLst>
                <a:ext uri="{FF2B5EF4-FFF2-40B4-BE49-F238E27FC236}">
                  <a16:creationId xmlns:a16="http://schemas.microsoft.com/office/drawing/2014/main" id="{B16A9E81-16AE-151F-C1F2-01CA5EEBFBC7}"/>
                </a:ext>
              </a:extLst>
            </p:cNvPr>
            <p:cNvSpPr txBox="1"/>
            <p:nvPr/>
          </p:nvSpPr>
          <p:spPr>
            <a:xfrm>
              <a:off x="4708963" y="2979869"/>
              <a:ext cx="2774074" cy="3385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latin typeface="Calibri"/>
                  <a:ea typeface="Calibri"/>
                  <a:cs typeface="Calibri"/>
                  <a:sym typeface="Calibri"/>
                </a:rPr>
                <a:t>NET MARGIN</a:t>
              </a:r>
              <a:endParaRPr sz="1200" dirty="0"/>
            </a:p>
          </p:txBody>
        </p:sp>
        <p:sp>
          <p:nvSpPr>
            <p:cNvPr id="26" name="Google Shape;142;p4">
              <a:extLst>
                <a:ext uri="{FF2B5EF4-FFF2-40B4-BE49-F238E27FC236}">
                  <a16:creationId xmlns:a16="http://schemas.microsoft.com/office/drawing/2014/main" id="{0D72ECA0-F32B-4AF9-364F-A336DED5127B}"/>
                </a:ext>
              </a:extLst>
            </p:cNvPr>
            <p:cNvSpPr txBox="1"/>
            <p:nvPr/>
          </p:nvSpPr>
          <p:spPr>
            <a:xfrm>
              <a:off x="4886248" y="3165858"/>
              <a:ext cx="2438400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00B050"/>
                  </a:solidFill>
                  <a:latin typeface="Calibri"/>
                  <a:ea typeface="Calibri"/>
                  <a:cs typeface="Calibri"/>
                  <a:sym typeface="Calibri"/>
                </a:rPr>
                <a:t>63.89%</a:t>
              </a:r>
              <a:endParaRPr sz="2000" dirty="0">
                <a:solidFill>
                  <a:srgbClr val="00B050"/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6FC4990-16C9-9AFB-6354-CE5E41ECDE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4" name="Picture 4" descr="NSU ACM Student Chapter">
            <a:extLst>
              <a:ext uri="{FF2B5EF4-FFF2-40B4-BE49-F238E27FC236}">
                <a16:creationId xmlns:a16="http://schemas.microsoft.com/office/drawing/2014/main" id="{285E0571-9B8B-F435-0476-03227A53B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C780B9-8952-4530-6DAD-1FAF78028D5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9" name="Picture 2" descr="NSU ACM Student Chapter">
            <a:extLst>
              <a:ext uri="{FF2B5EF4-FFF2-40B4-BE49-F238E27FC236}">
                <a16:creationId xmlns:a16="http://schemas.microsoft.com/office/drawing/2014/main" id="{0166744D-7FEE-7C3A-C90D-E9F5C51ADB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1712B23-73AB-40CD-A38A-F42FE5787244}"/>
              </a:ext>
            </a:extLst>
          </p:cNvPr>
          <p:cNvSpPr/>
          <p:nvPr/>
        </p:nvSpPr>
        <p:spPr>
          <a:xfrm>
            <a:off x="3317235" y="547321"/>
            <a:ext cx="5557530" cy="62883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1" dirty="0"/>
              <a:t>EBITDA PROJECTION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E9BDD0-E4E2-80EB-554F-872D3B343D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981601"/>
              </p:ext>
            </p:extLst>
          </p:nvPr>
        </p:nvGraphicFramePr>
        <p:xfrm>
          <a:off x="521411" y="1419356"/>
          <a:ext cx="11149178" cy="523666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89213">
                  <a:extLst>
                    <a:ext uri="{9D8B030D-6E8A-4147-A177-3AD203B41FA5}">
                      <a16:colId xmlns:a16="http://schemas.microsoft.com/office/drawing/2014/main" val="1381915751"/>
                    </a:ext>
                  </a:extLst>
                </a:gridCol>
                <a:gridCol w="495205">
                  <a:extLst>
                    <a:ext uri="{9D8B030D-6E8A-4147-A177-3AD203B41FA5}">
                      <a16:colId xmlns:a16="http://schemas.microsoft.com/office/drawing/2014/main" val="2982875880"/>
                    </a:ext>
                  </a:extLst>
                </a:gridCol>
                <a:gridCol w="1612952">
                  <a:extLst>
                    <a:ext uri="{9D8B030D-6E8A-4147-A177-3AD203B41FA5}">
                      <a16:colId xmlns:a16="http://schemas.microsoft.com/office/drawing/2014/main" val="1025899010"/>
                    </a:ext>
                  </a:extLst>
                </a:gridCol>
                <a:gridCol w="1612952">
                  <a:extLst>
                    <a:ext uri="{9D8B030D-6E8A-4147-A177-3AD203B41FA5}">
                      <a16:colId xmlns:a16="http://schemas.microsoft.com/office/drawing/2014/main" val="1399129721"/>
                    </a:ext>
                  </a:extLst>
                </a:gridCol>
                <a:gridCol w="1612952">
                  <a:extLst>
                    <a:ext uri="{9D8B030D-6E8A-4147-A177-3AD203B41FA5}">
                      <a16:colId xmlns:a16="http://schemas.microsoft.com/office/drawing/2014/main" val="3695878317"/>
                    </a:ext>
                  </a:extLst>
                </a:gridCol>
                <a:gridCol w="1612952">
                  <a:extLst>
                    <a:ext uri="{9D8B030D-6E8A-4147-A177-3AD203B41FA5}">
                      <a16:colId xmlns:a16="http://schemas.microsoft.com/office/drawing/2014/main" val="1578464645"/>
                    </a:ext>
                  </a:extLst>
                </a:gridCol>
                <a:gridCol w="1612952">
                  <a:extLst>
                    <a:ext uri="{9D8B030D-6E8A-4147-A177-3AD203B41FA5}">
                      <a16:colId xmlns:a16="http://schemas.microsoft.com/office/drawing/2014/main" val="1501233932"/>
                    </a:ext>
                  </a:extLst>
                </a:gridCol>
              </a:tblGrid>
              <a:tr h="414665">
                <a:tc gridSpan="7">
                  <a:txBody>
                    <a:bodyPr/>
                    <a:lstStyle/>
                    <a:p>
                      <a:pPr algn="ctr" fontAlgn="b"/>
                      <a:r>
                        <a:rPr lang="en-US" sz="1600" b="0" u="none" strike="noStrike" dirty="0">
                          <a:solidFill>
                            <a:schemeClr val="bg1"/>
                          </a:solidFill>
                          <a:effectLst/>
                        </a:rPr>
                        <a:t>INCOME STATEMENT</a:t>
                      </a:r>
                      <a:endParaRPr lang="en-US" sz="1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mpd="sng">
                      <a:noFill/>
                    </a:lnB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9763113"/>
                  </a:ext>
                </a:extLst>
              </a:tr>
              <a:tr h="289011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effectLst/>
                        </a:rPr>
                        <a:t>Year ended December 31,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2901158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all in BDT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2023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2024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2025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2026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825977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7317031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REVENUE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63,00,000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69,30,000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76,23,000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1,04,56,000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1,48,75,000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3189666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COGS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33,43,000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35,11,590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36,30,604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47,36,000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68,84,000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92579150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GROSS PROFIT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29,57,000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34,18,410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39,92,396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57,20,000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79,91,000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2448999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13898649"/>
                  </a:ext>
                </a:extLst>
              </a:tr>
              <a:tr h="303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DEPRECIATION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E01A57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endParaRPr lang="en-US" sz="1100" b="1" i="0" u="none" strike="noStrike" dirty="0">
                        <a:solidFill>
                          <a:srgbClr val="E01A57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8,00,000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8,00,000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9,50,000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12,00,000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15,00,000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7193003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SG&amp;A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6,32,000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7,77,160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7,17,865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8,55,000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13,53,000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3368212"/>
                  </a:ext>
                </a:extLst>
              </a:tr>
              <a:tr h="303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INTEREST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E01A57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1,20,000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3979299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EARNINGS BEFORE TAX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14,05,000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17,21,250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22,04,531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35,15,000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49,88,000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2643372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1797507"/>
                  </a:ext>
                </a:extLst>
              </a:tr>
              <a:tr h="303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TAX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E01A57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5,30,000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6,70,000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8,65,000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11,20,000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15,48,000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697578"/>
                  </a:ext>
                </a:extLst>
              </a:tr>
              <a:tr h="303916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NET EARNINGS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i="0" u="none" strike="noStrike" dirty="0">
                          <a:solidFill>
                            <a:srgbClr val="E01A57"/>
                          </a:solidFill>
                          <a:effectLst/>
                          <a:latin typeface="Calibri" panose="020F0502020204030204" pitchFamily="34" charset="0"/>
                        </a:rPr>
                        <a:t>+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8,75,000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66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10,51,250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13,39,531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23,95,000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34,40,000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2802251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1504309"/>
                  </a:ext>
                </a:extLst>
              </a:tr>
              <a:tr h="301575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EBIDTA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23,25,000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26,41,250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32,74,531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48,65,000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66,38,000</a:t>
                      </a: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849800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43D8A0F8-1D59-5F90-E7CB-EB8622673EF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5" name="Picture 4" descr="NSU ACM Student Chapter">
            <a:extLst>
              <a:ext uri="{FF2B5EF4-FFF2-40B4-BE49-F238E27FC236}">
                <a16:creationId xmlns:a16="http://schemas.microsoft.com/office/drawing/2014/main" id="{2D76842F-0E5F-FF63-CB46-ABA140095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C45B44-02D0-A2A5-9BA5-B1BEBBEF5E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03676"/>
            <a:ext cx="699618" cy="744954"/>
          </a:xfrm>
          <a:prstGeom prst="rect">
            <a:avLst/>
          </a:prstGeom>
        </p:spPr>
      </p:pic>
      <p:pic>
        <p:nvPicPr>
          <p:cNvPr id="8" name="Picture 2" descr="NSU ACM Student Chapter">
            <a:extLst>
              <a:ext uri="{FF2B5EF4-FFF2-40B4-BE49-F238E27FC236}">
                <a16:creationId xmlns:a16="http://schemas.microsoft.com/office/drawing/2014/main" id="{DE15263A-1AAF-6290-DCF0-9CD6E418F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3625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E8947D-6E46-9FA4-E7E8-1A976B9A0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9" name="Picture 8" descr="NSU ACM Student Chapter">
            <a:extLst>
              <a:ext uri="{FF2B5EF4-FFF2-40B4-BE49-F238E27FC236}">
                <a16:creationId xmlns:a16="http://schemas.microsoft.com/office/drawing/2014/main" id="{2FF860FA-B69F-1A30-9035-0D3A741C47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3AD6F0-5E33-30AA-8D24-70149FE37A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274180"/>
            <a:ext cx="699618" cy="744954"/>
          </a:xfrm>
          <a:prstGeom prst="rect">
            <a:avLst/>
          </a:prstGeom>
        </p:spPr>
      </p:pic>
      <p:pic>
        <p:nvPicPr>
          <p:cNvPr id="11" name="Picture 2" descr="NSU ACM Student Chapter">
            <a:extLst>
              <a:ext uri="{FF2B5EF4-FFF2-40B4-BE49-F238E27FC236}">
                <a16:creationId xmlns:a16="http://schemas.microsoft.com/office/drawing/2014/main" id="{6B2CC5C4-A86F-8403-9061-C67F3ECC7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93492A-CDFF-9CBE-B2C4-E362CC598522}"/>
              </a:ext>
            </a:extLst>
          </p:cNvPr>
          <p:cNvSpPr/>
          <p:nvPr/>
        </p:nvSpPr>
        <p:spPr>
          <a:xfrm>
            <a:off x="3310243" y="652465"/>
            <a:ext cx="5557530" cy="62883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1" dirty="0"/>
              <a:t>EMPOWERING WOMEN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3732B8B-5937-B720-5DC1-C143DBECA6CD}"/>
              </a:ext>
            </a:extLst>
          </p:cNvPr>
          <p:cNvGrpSpPr/>
          <p:nvPr/>
        </p:nvGrpSpPr>
        <p:grpSpPr>
          <a:xfrm>
            <a:off x="369226" y="1617677"/>
            <a:ext cx="11453547" cy="4907150"/>
            <a:chOff x="605448" y="1590834"/>
            <a:chExt cx="11453547" cy="49071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B1304E0-AFDC-81CE-80FA-BF14A7FB064C}"/>
                </a:ext>
              </a:extLst>
            </p:cNvPr>
            <p:cNvGrpSpPr/>
            <p:nvPr/>
          </p:nvGrpSpPr>
          <p:grpSpPr>
            <a:xfrm>
              <a:off x="605448" y="1594309"/>
              <a:ext cx="6305099" cy="4903675"/>
              <a:chOff x="4543610" y="879237"/>
              <a:chExt cx="7403637" cy="5648975"/>
            </a:xfrm>
          </p:grpSpPr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3C31B143-508F-90AF-FB07-0C2C506794B7}"/>
                  </a:ext>
                </a:extLst>
              </p:cNvPr>
              <p:cNvGrpSpPr/>
              <p:nvPr/>
            </p:nvGrpSpPr>
            <p:grpSpPr>
              <a:xfrm>
                <a:off x="4543610" y="879237"/>
                <a:ext cx="7403637" cy="5648975"/>
                <a:chOff x="4543610" y="866537"/>
                <a:chExt cx="7403637" cy="5648975"/>
              </a:xfrm>
            </p:grpSpPr>
            <p:pic>
              <p:nvPicPr>
                <p:cNvPr id="6" name="Picture 4" descr="Rural Artisans in Bangladesh">
                  <a:extLst>
                    <a:ext uri="{FF2B5EF4-FFF2-40B4-BE49-F238E27FC236}">
                      <a16:creationId xmlns:a16="http://schemas.microsoft.com/office/drawing/2014/main" id="{839D691F-030A-42FA-080E-9E5B344B9E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921"/>
                <a:stretch/>
              </p:blipFill>
              <p:spPr bwMode="auto">
                <a:xfrm>
                  <a:off x="4543610" y="879238"/>
                  <a:ext cx="3036017" cy="30642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" name="Picture 2" descr="Creating new opportunities for young women in the digital economy">
                  <a:extLst>
                    <a:ext uri="{FF2B5EF4-FFF2-40B4-BE49-F238E27FC236}">
                      <a16:creationId xmlns:a16="http://schemas.microsoft.com/office/drawing/2014/main" id="{89921ED1-3116-51BE-F02F-7C517305552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3" r="-377"/>
                <a:stretch/>
              </p:blipFill>
              <p:spPr bwMode="auto">
                <a:xfrm>
                  <a:off x="7579627" y="866537"/>
                  <a:ext cx="4367620" cy="30492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" name="Picture 7" descr="Indian Village Women HD Stock Images | Shutterstock">
                  <a:extLst>
                    <a:ext uri="{FF2B5EF4-FFF2-40B4-BE49-F238E27FC236}">
                      <a16:creationId xmlns:a16="http://schemas.microsoft.com/office/drawing/2014/main" id="{F2FF9657-E6D9-A167-924E-0D1F7960FBB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192"/>
                <a:stretch/>
              </p:blipFill>
              <p:spPr bwMode="auto">
                <a:xfrm flipH="1">
                  <a:off x="4543610" y="3915783"/>
                  <a:ext cx="3944174" cy="259972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" name="Picture 4" descr="Giving a second chance to girl dropouts | ROTARY NEWS">
                <a:extLst>
                  <a:ext uri="{FF2B5EF4-FFF2-40B4-BE49-F238E27FC236}">
                    <a16:creationId xmlns:a16="http://schemas.microsoft.com/office/drawing/2014/main" id="{2534E224-C392-E9DD-DE6C-2943D8C943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905" r="3974"/>
              <a:stretch/>
            </p:blipFill>
            <p:spPr bwMode="auto">
              <a:xfrm>
                <a:off x="7374774" y="3915782"/>
                <a:ext cx="4572473" cy="2572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4F07AFB-9973-FAE4-EEB1-B2C8FBB2B1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65" r="42098"/>
            <a:stretch/>
          </p:blipFill>
          <p:spPr>
            <a:xfrm>
              <a:off x="6900714" y="1590834"/>
              <a:ext cx="5158281" cy="4872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7719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G_20190823_174358-01.jpeg">
            <a:extLst>
              <a:ext uri="{FF2B5EF4-FFF2-40B4-BE49-F238E27FC236}">
                <a16:creationId xmlns:a16="http://schemas.microsoft.com/office/drawing/2014/main" id="{883650D3-4773-4AB1-988E-3C39A0D25F7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38300" y="903652"/>
            <a:ext cx="8915400" cy="5050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B5B5A5-EA41-4FB7-8F2A-151B91920487}"/>
              </a:ext>
            </a:extLst>
          </p:cNvPr>
          <p:cNvSpPr/>
          <p:nvPr/>
        </p:nvSpPr>
        <p:spPr>
          <a:xfrm>
            <a:off x="1638300" y="903652"/>
            <a:ext cx="8915400" cy="5050696"/>
          </a:xfrm>
          <a:prstGeom prst="rect">
            <a:avLst/>
          </a:prstGeom>
          <a:gradFill>
            <a:gsLst>
              <a:gs pos="0">
                <a:srgbClr val="FC0350">
                  <a:alpha val="40000"/>
                </a:srgbClr>
              </a:gs>
              <a:gs pos="100000">
                <a:srgbClr val="0000FF">
                  <a:alpha val="37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/>
          </a:p>
        </p:txBody>
      </p:sp>
      <p:pic>
        <p:nvPicPr>
          <p:cNvPr id="10" name="Picture 2" descr="F:\Wastech\New folder\betty-recycle-symbol.png">
            <a:extLst>
              <a:ext uri="{FF2B5EF4-FFF2-40B4-BE49-F238E27FC236}">
                <a16:creationId xmlns:a16="http://schemas.microsoft.com/office/drawing/2014/main" id="{8E7FD71D-C012-4287-966E-0ABFC92F0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1417638"/>
            <a:ext cx="4125869" cy="4015587"/>
          </a:xfrm>
          <a:prstGeom prst="rect">
            <a:avLst/>
          </a:prstGeom>
          <a:noFill/>
        </p:spPr>
      </p:pic>
      <p:pic>
        <p:nvPicPr>
          <p:cNvPr id="11" name="Picture 2" descr="C:\Users\USER\Downloads\EB PNG.png">
            <a:extLst>
              <a:ext uri="{FF2B5EF4-FFF2-40B4-BE49-F238E27FC236}">
                <a16:creationId xmlns:a16="http://schemas.microsoft.com/office/drawing/2014/main" id="{7718C6BF-6803-410B-980F-5EF1458BF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528701" y="2757569"/>
            <a:ext cx="1602866" cy="1597940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936CA52-9C96-4931-8402-D5376EC9FA18}"/>
              </a:ext>
            </a:extLst>
          </p:cNvPr>
          <p:cNvSpPr txBox="1"/>
          <p:nvPr/>
        </p:nvSpPr>
        <p:spPr>
          <a:xfrm>
            <a:off x="1664044" y="834313"/>
            <a:ext cx="2382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WASTE IS </a:t>
            </a:r>
          </a:p>
          <a:p>
            <a:r>
              <a:rPr lang="en-US" sz="5400" b="1" dirty="0">
                <a:solidFill>
                  <a:schemeClr val="bg1"/>
                </a:solidFill>
              </a:rPr>
              <a:t>NOT WASTE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4675A4-7B32-45D8-A3FC-CA6F0FB69303}"/>
              </a:ext>
            </a:extLst>
          </p:cNvPr>
          <p:cNvSpPr txBox="1"/>
          <p:nvPr/>
        </p:nvSpPr>
        <p:spPr>
          <a:xfrm>
            <a:off x="6517370" y="2560726"/>
            <a:ext cx="39950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chemeClr val="bg1"/>
                </a:solidFill>
              </a:rPr>
              <a:t>UNTIL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WE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WASTE</a:t>
            </a:r>
            <a:br>
              <a:rPr lang="en-US" sz="5400" b="1" dirty="0">
                <a:solidFill>
                  <a:schemeClr val="bg1"/>
                </a:solidFill>
              </a:rPr>
            </a:br>
            <a:r>
              <a:rPr lang="en-US" sz="5400" b="1" dirty="0">
                <a:solidFill>
                  <a:schemeClr val="bg1"/>
                </a:solidFill>
              </a:rPr>
              <a:t>IT</a:t>
            </a:r>
          </a:p>
        </p:txBody>
      </p:sp>
    </p:spTree>
    <p:extLst>
      <p:ext uri="{BB962C8B-B14F-4D97-AF65-F5344CB8AC3E}">
        <p14:creationId xmlns:p14="http://schemas.microsoft.com/office/powerpoint/2010/main" val="98720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ndustrial Waste Disposal – Eco-Engineering Solutions">
            <a:extLst>
              <a:ext uri="{FF2B5EF4-FFF2-40B4-BE49-F238E27FC236}">
                <a16:creationId xmlns:a16="http://schemas.microsoft.com/office/drawing/2014/main" id="{AEE60EBF-2C04-4029-AF19-5CDB6BA0EC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5" r="10328"/>
          <a:stretch/>
        </p:blipFill>
        <p:spPr bwMode="auto">
          <a:xfrm>
            <a:off x="-1" y="1"/>
            <a:ext cx="12192001" cy="6941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10583B6-CAEF-2D4C-B1D4-6943BB9A3DA5}"/>
              </a:ext>
            </a:extLst>
          </p:cNvPr>
          <p:cNvSpPr/>
          <p:nvPr/>
        </p:nvSpPr>
        <p:spPr>
          <a:xfrm>
            <a:off x="0" y="2595312"/>
            <a:ext cx="12192000" cy="4350014"/>
          </a:xfrm>
          <a:prstGeom prst="rect">
            <a:avLst/>
          </a:prstGeom>
          <a:gradFill>
            <a:gsLst>
              <a:gs pos="8000">
                <a:srgbClr val="FC0350">
                  <a:alpha val="16000"/>
                </a:srgbClr>
              </a:gs>
              <a:gs pos="100000">
                <a:srgbClr val="0000FF">
                  <a:alpha val="30000"/>
                </a:srgbClr>
              </a:gs>
            </a:gsLst>
            <a:lin ang="2700000" scaled="1"/>
          </a:gra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AB1528-A7BF-D612-CD1F-FBC939CFD89D}"/>
              </a:ext>
            </a:extLst>
          </p:cNvPr>
          <p:cNvSpPr txBox="1"/>
          <p:nvPr/>
        </p:nvSpPr>
        <p:spPr>
          <a:xfrm>
            <a:off x="1181967" y="2809698"/>
            <a:ext cx="8448712" cy="400110"/>
          </a:xfrm>
          <a:prstGeom prst="rect">
            <a:avLst/>
          </a:prstGeom>
          <a:solidFill>
            <a:srgbClr val="FF0066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8,52,390 TONS OF WASTE IS PRODUCED EVERY YEAR IN DHAKA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287789-6506-0B79-D7FB-D8D87F4DB569}"/>
              </a:ext>
            </a:extLst>
          </p:cNvPr>
          <p:cNvSpPr txBox="1"/>
          <p:nvPr/>
        </p:nvSpPr>
        <p:spPr>
          <a:xfrm>
            <a:off x="1498122" y="1476985"/>
            <a:ext cx="8448712" cy="400110"/>
          </a:xfrm>
          <a:prstGeom prst="rect">
            <a:avLst/>
          </a:prstGeom>
          <a:solidFill>
            <a:srgbClr val="FF0066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CONVENTIONAL MIXED WASTE COLLECTION LEADING TOWARDS LANDFILL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D0478-1875-EF52-8A21-5B2DA72C0F6C}"/>
              </a:ext>
            </a:extLst>
          </p:cNvPr>
          <p:cNvSpPr txBox="1"/>
          <p:nvPr/>
        </p:nvSpPr>
        <p:spPr>
          <a:xfrm>
            <a:off x="3653865" y="2137749"/>
            <a:ext cx="6990735" cy="400110"/>
          </a:xfrm>
          <a:prstGeom prst="rect">
            <a:avLst/>
          </a:prstGeom>
          <a:solidFill>
            <a:srgbClr val="FF0066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37% COLLECTION RATE; BUT WASTE GROWTH RATE 21.39%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17DC21-9656-A053-B709-F8A971C35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130" y="1904324"/>
            <a:ext cx="866959" cy="866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B6C822-604D-339A-ED7A-A48D24D4ED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962" y="2348512"/>
            <a:ext cx="866959" cy="8669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234054-B938-4271-3EE7-E520322286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345" y="1186660"/>
            <a:ext cx="683955" cy="6839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53CBEF-243B-D823-8949-6DB91F7A5A4F}"/>
              </a:ext>
            </a:extLst>
          </p:cNvPr>
          <p:cNvSpPr txBox="1"/>
          <p:nvPr/>
        </p:nvSpPr>
        <p:spPr>
          <a:xfrm>
            <a:off x="972764" y="4955447"/>
            <a:ext cx="2461099" cy="92333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BANGLADESH IS ONE OF THE MOST POLLUTED COUNTRIES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7A095D-3667-9925-4ECB-9052575DA339}"/>
              </a:ext>
            </a:extLst>
          </p:cNvPr>
          <p:cNvSpPr txBox="1"/>
          <p:nvPr/>
        </p:nvSpPr>
        <p:spPr>
          <a:xfrm>
            <a:off x="4980371" y="4955447"/>
            <a:ext cx="2461099" cy="92333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AMINBAZAR &amp; MATUAIL LANDFILL ALREADY GOT FUFILLED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8C2F7B-650D-3371-1FBE-9843F56BC424}"/>
              </a:ext>
            </a:extLst>
          </p:cNvPr>
          <p:cNvSpPr txBox="1"/>
          <p:nvPr/>
        </p:nvSpPr>
        <p:spPr>
          <a:xfrm>
            <a:off x="8761445" y="4955447"/>
            <a:ext cx="2668555" cy="923330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INHABITANTS ARE </a:t>
            </a:r>
          </a:p>
          <a:p>
            <a:pPr algn="ctr"/>
            <a:r>
              <a:rPr lang="en-US" b="1" dirty="0"/>
              <a:t>UNAWARE OF UPCOMING WASTE DISASTER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4492BD-D2C4-9C6C-CAF2-A8288A4D6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062" y="3366267"/>
            <a:ext cx="1721197" cy="1721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83978B-87BE-0808-50FA-2D322302A5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831" y="3413427"/>
            <a:ext cx="1480806" cy="14808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251FB89-54F8-6BA4-C496-DC67AAABA1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12" y="3494946"/>
            <a:ext cx="1399287" cy="1399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7C66C3B-BBB8-2884-1A92-81241B40602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12" name="Picture 4" descr="NSU ACM Student Chapter">
            <a:extLst>
              <a:ext uri="{FF2B5EF4-FFF2-40B4-BE49-F238E27FC236}">
                <a16:creationId xmlns:a16="http://schemas.microsoft.com/office/drawing/2014/main" id="{3B15787D-B3D4-6A0A-E1B6-57CE927DA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5EAD21B-38D7-9932-354E-9BB66142EF7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18" name="Picture 2" descr="NSU ACM Student Chapter">
            <a:extLst>
              <a:ext uri="{FF2B5EF4-FFF2-40B4-BE49-F238E27FC236}">
                <a16:creationId xmlns:a16="http://schemas.microsoft.com/office/drawing/2014/main" id="{3413EE74-AA75-C72D-E169-56FCBEE59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879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8AF7094-3639-4B7C-9860-C0264E1D44D5}"/>
              </a:ext>
            </a:extLst>
          </p:cNvPr>
          <p:cNvSpPr txBox="1"/>
          <p:nvPr/>
        </p:nvSpPr>
        <p:spPr>
          <a:xfrm>
            <a:off x="730044" y="1704170"/>
            <a:ext cx="107319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LACK OF </a:t>
            </a:r>
            <a:r>
              <a:rPr lang="en-US" sz="3200" b="1" dirty="0">
                <a:solidFill>
                  <a:srgbClr val="FF0066"/>
                </a:solidFill>
              </a:rPr>
              <a:t>SUITABLE PLATFORM </a:t>
            </a:r>
            <a:r>
              <a:rPr lang="en-US" sz="3200" b="1" dirty="0"/>
              <a:t>FOR </a:t>
            </a:r>
          </a:p>
          <a:p>
            <a:pPr algn="ctr"/>
            <a:r>
              <a:rPr lang="en-US" sz="3200" b="1" dirty="0">
                <a:solidFill>
                  <a:srgbClr val="00B050"/>
                </a:solidFill>
              </a:rPr>
              <a:t>ENVIRONMENT CONCERNED &amp; IMPACT ORIENTED</a:t>
            </a:r>
            <a:r>
              <a:rPr lang="en-US" sz="3200" b="1" dirty="0"/>
              <a:t> WASTE TREATMENT WITH CUSTOMIZATION</a:t>
            </a:r>
          </a:p>
        </p:txBody>
      </p:sp>
      <p:sp>
        <p:nvSpPr>
          <p:cNvPr id="13" name="Google Shape;145;p4">
            <a:extLst>
              <a:ext uri="{FF2B5EF4-FFF2-40B4-BE49-F238E27FC236}">
                <a16:creationId xmlns:a16="http://schemas.microsoft.com/office/drawing/2014/main" id="{E3BFE029-AAEB-4C4A-9249-4987CBAA1064}"/>
              </a:ext>
            </a:extLst>
          </p:cNvPr>
          <p:cNvSpPr/>
          <p:nvPr/>
        </p:nvSpPr>
        <p:spPr>
          <a:xfrm>
            <a:off x="4080586" y="893722"/>
            <a:ext cx="4030824" cy="64551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 CORE PROBLEM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BFDB8D-0816-4125-AF1A-59222C444D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C21066-5AA6-7B50-558B-FB0D38F75E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721" y="3896667"/>
            <a:ext cx="1324032" cy="13240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B49408-6376-0FFC-F854-D35095A323D6}"/>
              </a:ext>
            </a:extLst>
          </p:cNvPr>
          <p:cNvSpPr txBox="1"/>
          <p:nvPr/>
        </p:nvSpPr>
        <p:spPr>
          <a:xfrm>
            <a:off x="1182888" y="5398802"/>
            <a:ext cx="289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LACK OF TECHNOLOGY BASED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5E0648-A461-B025-8E13-5B11693FD8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359" y="3840882"/>
            <a:ext cx="1435602" cy="1435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1CBBF14-E274-035E-E35F-3ECFF6AB8327}"/>
              </a:ext>
            </a:extLst>
          </p:cNvPr>
          <p:cNvSpPr txBox="1"/>
          <p:nvPr/>
        </p:nvSpPr>
        <p:spPr>
          <a:xfrm>
            <a:off x="4801311" y="5398802"/>
            <a:ext cx="289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WITHOUT PLANNING WASTE COLLECTION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5ED0A2-5408-F6A3-D626-295A21F5B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210" y="3840882"/>
            <a:ext cx="1435602" cy="14356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70DE47-C5DF-1DEC-7C09-F66BEE421E97}"/>
              </a:ext>
            </a:extLst>
          </p:cNvPr>
          <p:cNvSpPr txBox="1"/>
          <p:nvPr/>
        </p:nvSpPr>
        <p:spPr>
          <a:xfrm>
            <a:off x="8227162" y="5349644"/>
            <a:ext cx="289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NO DATA TRACTION</a:t>
            </a:r>
          </a:p>
          <a:p>
            <a:pPr algn="ctr"/>
            <a:r>
              <a:rPr lang="en-US" sz="2000" b="1" dirty="0"/>
              <a:t>ZERO IMPACT</a:t>
            </a:r>
          </a:p>
        </p:txBody>
      </p:sp>
      <p:pic>
        <p:nvPicPr>
          <p:cNvPr id="2" name="Picture 4" descr="NSU ACM Student Chapter">
            <a:extLst>
              <a:ext uri="{FF2B5EF4-FFF2-40B4-BE49-F238E27FC236}">
                <a16:creationId xmlns:a16="http://schemas.microsoft.com/office/drawing/2014/main" id="{84969FDA-B9D6-1AA8-62E6-EEA678AD5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C223C0-9761-1C09-690D-19B791FD1E7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6" name="Picture 2" descr="NSU ACM Student Chapter">
            <a:extLst>
              <a:ext uri="{FF2B5EF4-FFF2-40B4-BE49-F238E27FC236}">
                <a16:creationId xmlns:a16="http://schemas.microsoft.com/office/drawing/2014/main" id="{5E42C1E6-2190-6AB5-8303-1E47B6F8A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281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98846F-0000-408B-9A74-4048088FC465}"/>
              </a:ext>
            </a:extLst>
          </p:cNvPr>
          <p:cNvSpPr txBox="1"/>
          <p:nvPr/>
        </p:nvSpPr>
        <p:spPr>
          <a:xfrm>
            <a:off x="4190365" y="1664303"/>
            <a:ext cx="3811266" cy="523220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n w="3175">
                  <a:noFill/>
                </a:ln>
                <a:solidFill>
                  <a:srgbClr val="FF0066"/>
                </a:solidFill>
              </a:rPr>
              <a:t>TRASH INTO CASH</a:t>
            </a:r>
            <a:endParaRPr lang="zh-CN" altLang="en-US" sz="2800" b="1" dirty="0">
              <a:ln w="3175">
                <a:noFill/>
              </a:ln>
              <a:solidFill>
                <a:srgbClr val="FF0066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1A97658-1B0E-41A8-A873-11EBC647DB53}"/>
              </a:ext>
            </a:extLst>
          </p:cNvPr>
          <p:cNvGrpSpPr/>
          <p:nvPr/>
        </p:nvGrpSpPr>
        <p:grpSpPr>
          <a:xfrm>
            <a:off x="448442" y="1173479"/>
            <a:ext cx="1871885" cy="3666034"/>
            <a:chOff x="3905216" y="579108"/>
            <a:chExt cx="1871885" cy="3666034"/>
          </a:xfrm>
        </p:grpSpPr>
        <p:pic>
          <p:nvPicPr>
            <p:cNvPr id="15" name="Picture 7">
              <a:extLst>
                <a:ext uri="{FF2B5EF4-FFF2-40B4-BE49-F238E27FC236}">
                  <a16:creationId xmlns:a16="http://schemas.microsoft.com/office/drawing/2014/main" id="{D5DDE034-3529-4443-866C-F70EAC0CB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05216" y="579108"/>
              <a:ext cx="1871885" cy="36660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6" name="Picture 2" descr="No description available.">
              <a:extLst>
                <a:ext uri="{FF2B5EF4-FFF2-40B4-BE49-F238E27FC236}">
                  <a16:creationId xmlns:a16="http://schemas.microsoft.com/office/drawing/2014/main" id="{AD60D684-36C7-4366-83EB-47491732E7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445" b="6667"/>
            <a:stretch/>
          </p:blipFill>
          <p:spPr bwMode="auto">
            <a:xfrm>
              <a:off x="4036959" y="878309"/>
              <a:ext cx="1608397" cy="288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AC412F3-3C75-4829-90BA-464399A81FE7}"/>
              </a:ext>
            </a:extLst>
          </p:cNvPr>
          <p:cNvGrpSpPr/>
          <p:nvPr/>
        </p:nvGrpSpPr>
        <p:grpSpPr>
          <a:xfrm>
            <a:off x="9911751" y="1167487"/>
            <a:ext cx="1871885" cy="3672026"/>
            <a:chOff x="3176305" y="2013751"/>
            <a:chExt cx="1733480" cy="3416320"/>
          </a:xfrm>
        </p:grpSpPr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FBA623C-EBE6-4CE0-9D87-38E044EE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76305" y="2013751"/>
              <a:ext cx="1733480" cy="341632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67282FEB-6090-4F6A-B8F1-A1849F6C0C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13" b="6149"/>
            <a:stretch/>
          </p:blipFill>
          <p:spPr>
            <a:xfrm>
              <a:off x="3324187" y="2287146"/>
              <a:ext cx="1437716" cy="2798506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74B0664-40B1-4D52-8820-C309B03CDA7A}"/>
              </a:ext>
            </a:extLst>
          </p:cNvPr>
          <p:cNvSpPr txBox="1"/>
          <p:nvPr/>
        </p:nvSpPr>
        <p:spPr>
          <a:xfrm>
            <a:off x="2074420" y="2397948"/>
            <a:ext cx="808323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/>
              <a:t>ONE STOP SOLUTION FOR </a:t>
            </a:r>
            <a:r>
              <a:rPr lang="en-US" sz="3200" b="1" dirty="0">
                <a:solidFill>
                  <a:srgbClr val="FF0066"/>
                </a:solidFill>
              </a:rPr>
              <a:t>DEMAND WISE WASTE COLLECTION</a:t>
            </a:r>
            <a:r>
              <a:rPr lang="en-US" sz="3200" b="1" dirty="0"/>
              <a:t> &amp; </a:t>
            </a:r>
            <a:r>
              <a:rPr lang="en-US" sz="3200" b="1" dirty="0">
                <a:solidFill>
                  <a:srgbClr val="FF0066"/>
                </a:solidFill>
              </a:rPr>
              <a:t>CUSTOMIZATION </a:t>
            </a:r>
            <a:r>
              <a:rPr lang="en-US" sz="3200" b="1" dirty="0"/>
              <a:t>OF SEGREGATED WASTE INTO </a:t>
            </a:r>
            <a:r>
              <a:rPr lang="en-US" sz="3200" b="1" dirty="0">
                <a:solidFill>
                  <a:srgbClr val="00B050"/>
                </a:solidFill>
              </a:rPr>
              <a:t>UPCYCLED &amp; RECYLABLE MERCHANDISE </a:t>
            </a:r>
          </a:p>
        </p:txBody>
      </p:sp>
      <p:sp>
        <p:nvSpPr>
          <p:cNvPr id="17" name="Google Shape;145;p4">
            <a:extLst>
              <a:ext uri="{FF2B5EF4-FFF2-40B4-BE49-F238E27FC236}">
                <a16:creationId xmlns:a16="http://schemas.microsoft.com/office/drawing/2014/main" id="{2FD6BEC3-C634-461B-631F-ADCDFF4E1004}"/>
              </a:ext>
            </a:extLst>
          </p:cNvPr>
          <p:cNvSpPr/>
          <p:nvPr/>
        </p:nvSpPr>
        <p:spPr>
          <a:xfrm>
            <a:off x="4080586" y="985162"/>
            <a:ext cx="4030824" cy="64551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WASTECH</a:t>
            </a:r>
            <a:endParaRPr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FC13CB7-8B9B-5B8F-68AA-9DDC0BDDD7F5}"/>
              </a:ext>
            </a:extLst>
          </p:cNvPr>
          <p:cNvSpPr txBox="1"/>
          <p:nvPr/>
        </p:nvSpPr>
        <p:spPr>
          <a:xfrm>
            <a:off x="177276" y="5902655"/>
            <a:ext cx="31630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APPS &amp; WEBSITE FOR DATA TRACKING + PURCHASING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DF145B-B85A-D7ED-3942-3DAE0BA335AB}"/>
              </a:ext>
            </a:extLst>
          </p:cNvPr>
          <p:cNvSpPr txBox="1"/>
          <p:nvPr/>
        </p:nvSpPr>
        <p:spPr>
          <a:xfrm>
            <a:off x="3486529" y="5902655"/>
            <a:ext cx="289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24/7 CALL TO ACTION</a:t>
            </a:r>
          </a:p>
          <a:p>
            <a:pPr algn="ctr"/>
            <a:r>
              <a:rPr lang="en-US" sz="2000" b="1" dirty="0"/>
              <a:t>WASTE COLLECTION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517E709-83E7-60EB-6A94-0EA608019CD1}"/>
              </a:ext>
            </a:extLst>
          </p:cNvPr>
          <p:cNvSpPr txBox="1"/>
          <p:nvPr/>
        </p:nvSpPr>
        <p:spPr>
          <a:xfrm>
            <a:off x="6277396" y="5872838"/>
            <a:ext cx="289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EXPORT QUALITY HANDMADE CRAFTS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5F346A-7034-6022-304F-E1FCBECCFFF4}"/>
              </a:ext>
            </a:extLst>
          </p:cNvPr>
          <p:cNvSpPr txBox="1"/>
          <p:nvPr/>
        </p:nvSpPr>
        <p:spPr>
          <a:xfrm>
            <a:off x="9068263" y="5811728"/>
            <a:ext cx="28976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IMPACT CERTIFICATE &amp;</a:t>
            </a:r>
          </a:p>
          <a:p>
            <a:pPr algn="ctr"/>
            <a:r>
              <a:rPr lang="en-US" sz="2000" b="1" dirty="0"/>
              <a:t>CASH INCENTIVE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C6C89-8CEC-EBDE-FF0D-288499D0EF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454" y="5034127"/>
            <a:ext cx="777601" cy="7776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624B6-3003-09F0-7FA2-DF5F4C8A3FD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766" y="5034126"/>
            <a:ext cx="777601" cy="7776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FD7F39-7014-4C23-BFA0-7B32A0E762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742" y="5063566"/>
            <a:ext cx="809272" cy="8092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8CF2C6-80A2-7F01-0408-8C09A1FCC1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736" y="5093383"/>
            <a:ext cx="809272" cy="8092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A573BDA-2C21-AE9D-BC0F-7BED89E86B4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5" name="Picture 4" descr="NSU ACM Student Chapter">
            <a:extLst>
              <a:ext uri="{FF2B5EF4-FFF2-40B4-BE49-F238E27FC236}">
                <a16:creationId xmlns:a16="http://schemas.microsoft.com/office/drawing/2014/main" id="{664F0BE2-247A-20E4-B697-98CAFC04E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94CA01-F690-750D-62E7-670A285E60B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9" name="Picture 2" descr="NSU ACM Student Chapter">
            <a:extLst>
              <a:ext uri="{FF2B5EF4-FFF2-40B4-BE49-F238E27FC236}">
                <a16:creationId xmlns:a16="http://schemas.microsoft.com/office/drawing/2014/main" id="{0DB272B8-66B8-435E-1B1B-93C547A3A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439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01FFC5-DF96-4103-B0BC-B706B2D793D5}"/>
              </a:ext>
            </a:extLst>
          </p:cNvPr>
          <p:cNvSpPr/>
          <p:nvPr/>
        </p:nvSpPr>
        <p:spPr>
          <a:xfrm flipV="1">
            <a:off x="0" y="6809936"/>
            <a:ext cx="121920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85AFDA-81ED-4D6D-9510-B76954417E49}"/>
              </a:ext>
            </a:extLst>
          </p:cNvPr>
          <p:cNvSpPr/>
          <p:nvPr/>
        </p:nvSpPr>
        <p:spPr>
          <a:xfrm>
            <a:off x="25" y="1377799"/>
            <a:ext cx="12191975" cy="5514535"/>
          </a:xfrm>
          <a:prstGeom prst="rect">
            <a:avLst/>
          </a:prstGeom>
          <a:solidFill>
            <a:schemeClr val="tx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2" name="Picture 5" descr="02_MP_ Mohiuddin Sourav _01908515896.jpeg">
            <a:extLst>
              <a:ext uri="{FF2B5EF4-FFF2-40B4-BE49-F238E27FC236}">
                <a16:creationId xmlns:a16="http://schemas.microsoft.com/office/drawing/2014/main" id="{8517265A-7ACA-4BF4-A45C-07AAC03F1E7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r="4141"/>
          <a:stretch>
            <a:fillRect/>
          </a:stretch>
        </p:blipFill>
        <p:spPr>
          <a:xfrm>
            <a:off x="-6981" y="3239344"/>
            <a:ext cx="3386943" cy="3654233"/>
          </a:xfrm>
          <a:prstGeom prst="rect">
            <a:avLst/>
          </a:prstGeom>
        </p:spPr>
      </p:pic>
      <p:pic>
        <p:nvPicPr>
          <p:cNvPr id="13" name="Picture 6" descr="01_MP_ Mohiuddin Sourav _01908515896.jpeg">
            <a:extLst>
              <a:ext uri="{FF2B5EF4-FFF2-40B4-BE49-F238E27FC236}">
                <a16:creationId xmlns:a16="http://schemas.microsoft.com/office/drawing/2014/main" id="{17863A4D-DA42-44ED-BB43-D143C3AB4EE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86839" y="3657599"/>
            <a:ext cx="3017783" cy="3225719"/>
          </a:xfrm>
          <a:prstGeom prst="rect">
            <a:avLst/>
          </a:prstGeom>
        </p:spPr>
      </p:pic>
      <p:pic>
        <p:nvPicPr>
          <p:cNvPr id="14" name="Picture 7" descr="IMG_20190702_235028-01.jpeg">
            <a:extLst>
              <a:ext uri="{FF2B5EF4-FFF2-40B4-BE49-F238E27FC236}">
                <a16:creationId xmlns:a16="http://schemas.microsoft.com/office/drawing/2014/main" id="{95CFF04C-BB35-4524-BE79-BE7A05271C6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11340" y="3684322"/>
            <a:ext cx="3185744" cy="3213746"/>
          </a:xfrm>
          <a:prstGeom prst="rect">
            <a:avLst/>
          </a:prstGeom>
        </p:spPr>
      </p:pic>
      <p:pic>
        <p:nvPicPr>
          <p:cNvPr id="15" name="Picture 8" descr="IMG_20190701_194544-01.jpeg">
            <a:extLst>
              <a:ext uri="{FF2B5EF4-FFF2-40B4-BE49-F238E27FC236}">
                <a16:creationId xmlns:a16="http://schemas.microsoft.com/office/drawing/2014/main" id="{5928F420-2B2D-4588-98B0-4469174FEF75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rcRect t="11991"/>
          <a:stretch>
            <a:fillRect/>
          </a:stretch>
        </p:blipFill>
        <p:spPr>
          <a:xfrm>
            <a:off x="9097668" y="3239345"/>
            <a:ext cx="3095764" cy="3632723"/>
          </a:xfrm>
          <a:prstGeom prst="rect">
            <a:avLst/>
          </a:prstGeom>
        </p:spPr>
      </p:pic>
      <p:sp>
        <p:nvSpPr>
          <p:cNvPr id="16" name="TextBox 10">
            <a:extLst>
              <a:ext uri="{FF2B5EF4-FFF2-40B4-BE49-F238E27FC236}">
                <a16:creationId xmlns:a16="http://schemas.microsoft.com/office/drawing/2014/main" id="{4988A118-70E2-42D5-9005-57E526319595}"/>
              </a:ext>
            </a:extLst>
          </p:cNvPr>
          <p:cNvSpPr txBox="1"/>
          <p:nvPr/>
        </p:nvSpPr>
        <p:spPr>
          <a:xfrm>
            <a:off x="-877691" y="3202390"/>
            <a:ext cx="374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+mj-lt"/>
              </a:rPr>
              <a:t>FLOWER VASE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DDD1C39B-C646-40A8-B675-87B5B80C67B1}"/>
              </a:ext>
            </a:extLst>
          </p:cNvPr>
          <p:cNvSpPr txBox="1"/>
          <p:nvPr/>
        </p:nvSpPr>
        <p:spPr>
          <a:xfrm>
            <a:off x="3259606" y="6337020"/>
            <a:ext cx="332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 LOCKET &amp; WALLET</a:t>
            </a:r>
          </a:p>
        </p:txBody>
      </p:sp>
      <p:sp>
        <p:nvSpPr>
          <p:cNvPr id="18" name="TextBox 14">
            <a:extLst>
              <a:ext uri="{FF2B5EF4-FFF2-40B4-BE49-F238E27FC236}">
                <a16:creationId xmlns:a16="http://schemas.microsoft.com/office/drawing/2014/main" id="{DCEB408C-60E9-4093-A7B2-BA2056799ACB}"/>
              </a:ext>
            </a:extLst>
          </p:cNvPr>
          <p:cNvSpPr txBox="1"/>
          <p:nvPr/>
        </p:nvSpPr>
        <p:spPr>
          <a:xfrm>
            <a:off x="5889933" y="4380335"/>
            <a:ext cx="3092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GLASS </a:t>
            </a:r>
          </a:p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CANDLE</a:t>
            </a:r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DF58065C-0524-435F-96FF-A95E972E1555}"/>
              </a:ext>
            </a:extLst>
          </p:cNvPr>
          <p:cNvSpPr txBox="1"/>
          <p:nvPr/>
        </p:nvSpPr>
        <p:spPr>
          <a:xfrm>
            <a:off x="9382529" y="3171904"/>
            <a:ext cx="30923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</a:rPr>
              <a:t>PEN HOLDER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31D0A4-5797-438B-8119-F0ED69913D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772" y="990487"/>
            <a:ext cx="3883724" cy="27144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756A35-68F4-4C99-99C9-65D413E04DB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331" y="978110"/>
            <a:ext cx="2932644" cy="226123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B4FBD7-AF69-42F3-A619-EE8470E212C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234" y="987442"/>
            <a:ext cx="2714474" cy="27144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3E4A70D-61E1-46DD-BB0C-1FB01ED134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981" y="991705"/>
            <a:ext cx="2918321" cy="22334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FCB5C7A-6A0C-467B-A4B7-A942BA164AC8}"/>
              </a:ext>
            </a:extLst>
          </p:cNvPr>
          <p:cNvSpPr/>
          <p:nvPr/>
        </p:nvSpPr>
        <p:spPr>
          <a:xfrm>
            <a:off x="4313155" y="461611"/>
            <a:ext cx="3565690" cy="584775"/>
          </a:xfrm>
          <a:prstGeom prst="rect">
            <a:avLst/>
          </a:prstGeom>
          <a:gradFill flip="none" rotWithShape="1">
            <a:gsLst>
              <a:gs pos="66000">
                <a:srgbClr val="EC4266">
                  <a:alpha val="97000"/>
                </a:srgbClr>
              </a:gs>
              <a:gs pos="5000">
                <a:srgbClr val="EC0473">
                  <a:alpha val="7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Calibri  (Headings)"/>
              </a:rPr>
              <a:t>PRODUCTS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713ED8C-A431-4578-AB02-62FB683DEA4C}"/>
              </a:ext>
            </a:extLst>
          </p:cNvPr>
          <p:cNvSpPr txBox="1"/>
          <p:nvPr/>
        </p:nvSpPr>
        <p:spPr>
          <a:xfrm>
            <a:off x="7800392" y="6482177"/>
            <a:ext cx="4398589" cy="307777"/>
          </a:xfrm>
          <a:prstGeom prst="rect">
            <a:avLst/>
          </a:prstGeom>
          <a:solidFill>
            <a:srgbClr val="FAF9EC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/>
              <a:t>FIND MORE AT </a:t>
            </a:r>
            <a:r>
              <a:rPr lang="en-US" sz="1400" b="1" dirty="0">
                <a:solidFill>
                  <a:srgbClr val="FB3282"/>
                </a:solidFill>
              </a:rPr>
              <a:t>https://www.facebook.com/wastech.bd/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8F613-CE99-7F17-2941-B5A94330F66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4" name="Picture 4" descr="NSU ACM Student Chapter">
            <a:extLst>
              <a:ext uri="{FF2B5EF4-FFF2-40B4-BE49-F238E27FC236}">
                <a16:creationId xmlns:a16="http://schemas.microsoft.com/office/drawing/2014/main" id="{1DFD7A68-9396-FE72-54C3-A7C8E5D92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9BF316-68F0-AA0E-CCF5-C7EBDEB8B1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6" name="Picture 2" descr="NSU ACM Student Chapter">
            <a:extLst>
              <a:ext uri="{FF2B5EF4-FFF2-40B4-BE49-F238E27FC236}">
                <a16:creationId xmlns:a16="http://schemas.microsoft.com/office/drawing/2014/main" id="{9779C9FF-394D-598C-B78B-400B70242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948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45;p4">
            <a:extLst>
              <a:ext uri="{FF2B5EF4-FFF2-40B4-BE49-F238E27FC236}">
                <a16:creationId xmlns:a16="http://schemas.microsoft.com/office/drawing/2014/main" id="{E3BFE029-AAEB-4C4A-9249-4987CBAA1064}"/>
              </a:ext>
            </a:extLst>
          </p:cNvPr>
          <p:cNvSpPr/>
          <p:nvPr/>
        </p:nvSpPr>
        <p:spPr>
          <a:xfrm>
            <a:off x="4080586" y="1158599"/>
            <a:ext cx="4030824" cy="62883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chemeClr val="lt1"/>
                </a:solidFill>
                <a:latin typeface="Calibri"/>
                <a:cs typeface="Calibri"/>
                <a:sym typeface="Calibri"/>
              </a:rPr>
              <a:t>MARKET SIZE</a:t>
            </a:r>
            <a:endParaRPr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182D81C-DFDC-47D3-89A6-91AFB303197B}"/>
              </a:ext>
            </a:extLst>
          </p:cNvPr>
          <p:cNvSpPr/>
          <p:nvPr/>
        </p:nvSpPr>
        <p:spPr>
          <a:xfrm>
            <a:off x="980036" y="2166971"/>
            <a:ext cx="2473776" cy="2324304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$4.5 B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0818976-6000-446E-ACA2-8D1CA75CEBDC}"/>
              </a:ext>
            </a:extLst>
          </p:cNvPr>
          <p:cNvSpPr/>
          <p:nvPr/>
        </p:nvSpPr>
        <p:spPr>
          <a:xfrm>
            <a:off x="5057866" y="2465317"/>
            <a:ext cx="2076264" cy="1927366"/>
          </a:xfrm>
          <a:prstGeom prst="ellipse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$2.83 B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8020DF7-498B-4CBE-BB22-B29947D77563}"/>
              </a:ext>
            </a:extLst>
          </p:cNvPr>
          <p:cNvSpPr/>
          <p:nvPr/>
        </p:nvSpPr>
        <p:spPr>
          <a:xfrm>
            <a:off x="9306716" y="2880360"/>
            <a:ext cx="1540978" cy="1474218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$708 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16D097-D822-4A10-BAC7-6BD3EA4BBC2D}"/>
              </a:ext>
            </a:extLst>
          </p:cNvPr>
          <p:cNvSpPr txBox="1"/>
          <p:nvPr/>
        </p:nvSpPr>
        <p:spPr>
          <a:xfrm>
            <a:off x="4116317" y="4843525"/>
            <a:ext cx="3959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66"/>
                </a:solidFill>
              </a:rPr>
              <a:t>63% UNTOUCHED (BANGLADESH)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C397E7-2C52-4E13-8AB1-3970AC6F4781}"/>
              </a:ext>
            </a:extLst>
          </p:cNvPr>
          <p:cNvSpPr txBox="1"/>
          <p:nvPr/>
        </p:nvSpPr>
        <p:spPr>
          <a:xfrm>
            <a:off x="388124" y="4843525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VALUE OF GENERATED WASTE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076D2E-DF68-4C87-8989-F2B1E993E8B0}"/>
              </a:ext>
            </a:extLst>
          </p:cNvPr>
          <p:cNvSpPr txBox="1"/>
          <p:nvPr/>
        </p:nvSpPr>
        <p:spPr>
          <a:xfrm>
            <a:off x="336239" y="5253693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TOTAL AVAILABLE MARKET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651E42-96D4-48CE-A297-E0C9EEB73759}"/>
              </a:ext>
            </a:extLst>
          </p:cNvPr>
          <p:cNvSpPr txBox="1"/>
          <p:nvPr/>
        </p:nvSpPr>
        <p:spPr>
          <a:xfrm>
            <a:off x="4223651" y="5258050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SERVICABLE ACHIEVABLE MARKET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C02BAF-BCCA-4E38-99CA-A01094AF2891}"/>
              </a:ext>
            </a:extLst>
          </p:cNvPr>
          <p:cNvSpPr txBox="1"/>
          <p:nvPr/>
        </p:nvSpPr>
        <p:spPr>
          <a:xfrm>
            <a:off x="7987674" y="4830986"/>
            <a:ext cx="39593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50"/>
                </a:solidFill>
              </a:rPr>
              <a:t>WASTECH AFFILIATED WASTE TREATMENT</a:t>
            </a:r>
          </a:p>
          <a:p>
            <a:pPr algn="ctr"/>
            <a:r>
              <a:rPr lang="en-US" sz="1400" b="1" dirty="0">
                <a:solidFill>
                  <a:srgbClr val="00B050"/>
                </a:solidFill>
              </a:rPr>
              <a:t>(DHAKA)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43F20B-E576-4F10-9E01-B2F3285A403F}"/>
              </a:ext>
            </a:extLst>
          </p:cNvPr>
          <p:cNvSpPr txBox="1"/>
          <p:nvPr/>
        </p:nvSpPr>
        <p:spPr>
          <a:xfrm>
            <a:off x="8095008" y="5253693"/>
            <a:ext cx="3657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SERVICABLE OBTAINABLE MARKET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E65FD2-C77B-BFED-07C8-660EE52A43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5" name="Picture 4" descr="NSU ACM Student Chapter">
            <a:extLst>
              <a:ext uri="{FF2B5EF4-FFF2-40B4-BE49-F238E27FC236}">
                <a16:creationId xmlns:a16="http://schemas.microsoft.com/office/drawing/2014/main" id="{5C4E0CF5-B476-A8EF-B032-F4543A747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317E0C-6886-95C9-B8F9-47BB5F6000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9" name="Picture 2" descr="NSU ACM Student Chapter">
            <a:extLst>
              <a:ext uri="{FF2B5EF4-FFF2-40B4-BE49-F238E27FC236}">
                <a16:creationId xmlns:a16="http://schemas.microsoft.com/office/drawing/2014/main" id="{135CEE84-10A7-2F8F-8F54-815281DA9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069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FDF41B5-A304-4FD9-B093-018970015D53}"/>
              </a:ext>
            </a:extLst>
          </p:cNvPr>
          <p:cNvSpPr/>
          <p:nvPr/>
        </p:nvSpPr>
        <p:spPr>
          <a:xfrm>
            <a:off x="3909926" y="1010816"/>
            <a:ext cx="4646645" cy="628834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TARGET MARKET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4D7523-C237-4BC5-AE0F-090776C667C6}"/>
              </a:ext>
            </a:extLst>
          </p:cNvPr>
          <p:cNvSpPr txBox="1"/>
          <p:nvPr/>
        </p:nvSpPr>
        <p:spPr>
          <a:xfrm>
            <a:off x="2020920" y="2002954"/>
            <a:ext cx="843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ENVIRONMENT CONCERNED ORGANIZATION/PEOPLE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9CFDD-7765-4C87-A734-D31D27340829}"/>
              </a:ext>
            </a:extLst>
          </p:cNvPr>
          <p:cNvSpPr txBox="1"/>
          <p:nvPr/>
        </p:nvSpPr>
        <p:spPr>
          <a:xfrm>
            <a:off x="1770626" y="2588667"/>
            <a:ext cx="282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66"/>
                </a:solidFill>
              </a:rPr>
              <a:t>B2B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A125AE-FB1B-4B39-A743-191AE4506486}"/>
              </a:ext>
            </a:extLst>
          </p:cNvPr>
          <p:cNvSpPr txBox="1"/>
          <p:nvPr/>
        </p:nvSpPr>
        <p:spPr>
          <a:xfrm>
            <a:off x="8151672" y="2498145"/>
            <a:ext cx="282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0066"/>
                </a:solidFill>
              </a:rPr>
              <a:t>B2C</a:t>
            </a:r>
          </a:p>
        </p:txBody>
      </p:sp>
      <p:pic>
        <p:nvPicPr>
          <p:cNvPr id="17" name="Picture 2" descr="Recycle bin premium icon">
            <a:extLst>
              <a:ext uri="{FF2B5EF4-FFF2-40B4-BE49-F238E27FC236}">
                <a16:creationId xmlns:a16="http://schemas.microsoft.com/office/drawing/2014/main" id="{A4AB0E43-FE7A-429F-BF72-732AD5D00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095" y="3285321"/>
            <a:ext cx="865241" cy="86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9D4229-4846-421E-8845-4AF6947F3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094" y="3290279"/>
            <a:ext cx="822318" cy="8223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890FD0-8501-490C-9550-916F1193BE8A}"/>
              </a:ext>
            </a:extLst>
          </p:cNvPr>
          <p:cNvSpPr txBox="1"/>
          <p:nvPr/>
        </p:nvSpPr>
        <p:spPr>
          <a:xfrm>
            <a:off x="2106370" y="3415760"/>
            <a:ext cx="32784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WASTE COLLECTION </a:t>
            </a:r>
            <a:r>
              <a:rPr lang="en-US" sz="2000" dirty="0"/>
              <a:t>(DHAKA)</a:t>
            </a:r>
          </a:p>
          <a:p>
            <a:r>
              <a:rPr lang="en-US" sz="2000" dirty="0">
                <a:solidFill>
                  <a:srgbClr val="00B050"/>
                </a:solidFill>
              </a:rPr>
              <a:t>IMPACT CERTIFICATION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F96F2A-0004-4044-B76E-9C7344572438}"/>
              </a:ext>
            </a:extLst>
          </p:cNvPr>
          <p:cNvSpPr txBox="1"/>
          <p:nvPr/>
        </p:nvSpPr>
        <p:spPr>
          <a:xfrm>
            <a:off x="8405447" y="3404711"/>
            <a:ext cx="3058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WASTECH E-COMMERCE</a:t>
            </a:r>
          </a:p>
          <a:p>
            <a:r>
              <a:rPr lang="en-US" sz="2000" dirty="0">
                <a:solidFill>
                  <a:srgbClr val="00B050"/>
                </a:solidFill>
              </a:rPr>
              <a:t>CONSUMER SATISFACTION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AB5A8D-E4DE-4D30-9ED8-C83DD8B315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37" y="4993448"/>
            <a:ext cx="700735" cy="70073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2EB6CC4-D0A3-4027-99B5-41210F68EAB5}"/>
              </a:ext>
            </a:extLst>
          </p:cNvPr>
          <p:cNvSpPr txBox="1"/>
          <p:nvPr/>
        </p:nvSpPr>
        <p:spPr>
          <a:xfrm>
            <a:off x="434398" y="4279164"/>
            <a:ext cx="5499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INSPIRE |  AFFILIATION  |  EDUCATION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7DF8D28-1BB1-42B3-9A57-C9C4B59DF2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766" y="4962143"/>
            <a:ext cx="763728" cy="76372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6E67F8-DA3C-4457-978E-57636B4B99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623" y="4997273"/>
            <a:ext cx="619455" cy="6194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945A93B-7395-400F-B631-DD2AFEAD92D4}"/>
              </a:ext>
            </a:extLst>
          </p:cNvPr>
          <p:cNvSpPr txBox="1"/>
          <p:nvPr/>
        </p:nvSpPr>
        <p:spPr>
          <a:xfrm>
            <a:off x="3371824" y="5714503"/>
            <a:ext cx="149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INDUSTRIES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A69829-10DA-43C5-9C07-671F3ECEEB7D}"/>
              </a:ext>
            </a:extLst>
          </p:cNvPr>
          <p:cNvSpPr txBox="1"/>
          <p:nvPr/>
        </p:nvSpPr>
        <p:spPr>
          <a:xfrm>
            <a:off x="2118976" y="5711809"/>
            <a:ext cx="1750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RESTAURANTS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2CFC99-4218-4DD6-A9B6-47B275E9370C}"/>
              </a:ext>
            </a:extLst>
          </p:cNvPr>
          <p:cNvSpPr txBox="1"/>
          <p:nvPr/>
        </p:nvSpPr>
        <p:spPr>
          <a:xfrm>
            <a:off x="770317" y="5711809"/>
            <a:ext cx="149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GARMENTS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D7B07FD-6D88-47CA-93C8-2C861B0C3CD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966" y="5034089"/>
            <a:ext cx="660094" cy="660094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AB500AA-F2CD-4C31-A219-68DBDADE4C39}"/>
              </a:ext>
            </a:extLst>
          </p:cNvPr>
          <p:cNvSpPr txBox="1"/>
          <p:nvPr/>
        </p:nvSpPr>
        <p:spPr>
          <a:xfrm>
            <a:off x="4285984" y="5711808"/>
            <a:ext cx="149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OFFICES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CDFA79-78C1-4315-B4EA-3F564CCC107B}"/>
              </a:ext>
            </a:extLst>
          </p:cNvPr>
          <p:cNvSpPr txBox="1"/>
          <p:nvPr/>
        </p:nvSpPr>
        <p:spPr>
          <a:xfrm>
            <a:off x="6707648" y="4280680"/>
            <a:ext cx="5499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AWARENESS  |  REGISTRATION  |  ATTRACTION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DA531011-EA12-4B65-B6FA-5AF3D98474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092" y="4982271"/>
            <a:ext cx="763729" cy="7637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005883E-2052-4A08-922C-C4DC00E4253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221" y="5075927"/>
            <a:ext cx="575067" cy="57506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315EC91D-1A6D-4D97-A423-752EFDBFA3E3}"/>
              </a:ext>
            </a:extLst>
          </p:cNvPr>
          <p:cNvSpPr txBox="1"/>
          <p:nvPr/>
        </p:nvSpPr>
        <p:spPr>
          <a:xfrm>
            <a:off x="6917764" y="5689324"/>
            <a:ext cx="149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CRAFT LOVERS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B3B255-EF84-4D19-9903-ED70D28806A2}"/>
              </a:ext>
            </a:extLst>
          </p:cNvPr>
          <p:cNvSpPr txBox="1"/>
          <p:nvPr/>
        </p:nvSpPr>
        <p:spPr>
          <a:xfrm>
            <a:off x="8556571" y="5689323"/>
            <a:ext cx="149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NATURE LOVERS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E24B4C05-3CC7-491A-BC91-032C5F0F0B7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9531" y="5036159"/>
            <a:ext cx="615312" cy="61531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265DEEB-DA25-4843-A8EE-3FDCF53783B7}"/>
              </a:ext>
            </a:extLst>
          </p:cNvPr>
          <p:cNvSpPr txBox="1"/>
          <p:nvPr/>
        </p:nvSpPr>
        <p:spPr>
          <a:xfrm>
            <a:off x="10197800" y="5694183"/>
            <a:ext cx="1498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RECYCLE LOVERS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0B3B97-6FDF-DF6E-DA66-F44C5654645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3" name="Picture 4" descr="NSU ACM Student Chapter">
            <a:extLst>
              <a:ext uri="{FF2B5EF4-FFF2-40B4-BE49-F238E27FC236}">
                <a16:creationId xmlns:a16="http://schemas.microsoft.com/office/drawing/2014/main" id="{B0E96428-BA6E-C617-00DF-FCF3C351F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6B5F2D-361C-F827-1F26-459060B47B1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5" name="Picture 2" descr="NSU ACM Student Chapter">
            <a:extLst>
              <a:ext uri="{FF2B5EF4-FFF2-40B4-BE49-F238E27FC236}">
                <a16:creationId xmlns:a16="http://schemas.microsoft.com/office/drawing/2014/main" id="{02A6C535-65E4-09A5-FC9B-100DF157A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32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mart recycling">
            <a:extLst>
              <a:ext uri="{FF2B5EF4-FFF2-40B4-BE49-F238E27FC236}">
                <a16:creationId xmlns:a16="http://schemas.microsoft.com/office/drawing/2014/main" id="{C3425B03-E8D8-4DAA-BBF4-6A092F521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7"/>
          <a:stretch/>
        </p:blipFill>
        <p:spPr bwMode="auto">
          <a:xfrm>
            <a:off x="6096000" y="1288641"/>
            <a:ext cx="4907280" cy="3164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8B8F9AB-C93F-4F17-B013-E9CCD4B51CC7}"/>
              </a:ext>
            </a:extLst>
          </p:cNvPr>
          <p:cNvSpPr txBox="1"/>
          <p:nvPr/>
        </p:nvSpPr>
        <p:spPr>
          <a:xfrm>
            <a:off x="382882" y="1545166"/>
            <a:ext cx="2438400" cy="646331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VISION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DD3385-5390-4409-8E8D-0C1AC9D6A3CF}"/>
              </a:ext>
            </a:extLst>
          </p:cNvPr>
          <p:cNvSpPr txBox="1"/>
          <p:nvPr/>
        </p:nvSpPr>
        <p:spPr>
          <a:xfrm>
            <a:off x="347481" y="2415156"/>
            <a:ext cx="50452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OUR VISION IS TO ENSURE </a:t>
            </a:r>
            <a:r>
              <a:rPr lang="en-US" sz="2000" b="1" dirty="0">
                <a:solidFill>
                  <a:srgbClr val="00B050"/>
                </a:solidFill>
              </a:rPr>
              <a:t>100% RECYCLING OF TRASH</a:t>
            </a:r>
            <a:r>
              <a:rPr lang="en-US" sz="2000" b="1" dirty="0"/>
              <a:t> IN BANGLADESH AND TURN IT INTO A</a:t>
            </a:r>
            <a:r>
              <a:rPr lang="en-US" sz="2000" b="1" dirty="0">
                <a:solidFill>
                  <a:srgbClr val="00B050"/>
                </a:solidFill>
              </a:rPr>
              <a:t> ZERO WASTE </a:t>
            </a:r>
            <a:r>
              <a:rPr lang="en-US" sz="2000" b="1" dirty="0"/>
              <a:t>COUNTRY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F6F3DF-6F94-4616-BEAC-9001D106FBAA}"/>
              </a:ext>
            </a:extLst>
          </p:cNvPr>
          <p:cNvSpPr txBox="1"/>
          <p:nvPr/>
        </p:nvSpPr>
        <p:spPr>
          <a:xfrm>
            <a:off x="382882" y="3868723"/>
            <a:ext cx="2438400" cy="646331"/>
          </a:xfrm>
          <a:prstGeom prst="rect">
            <a:avLst/>
          </a:prstGeom>
          <a:solidFill>
            <a:srgbClr val="FF0066"/>
          </a:solidFill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MISSION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17902-B772-4918-A289-986A1417132F}"/>
              </a:ext>
            </a:extLst>
          </p:cNvPr>
          <p:cNvSpPr txBox="1"/>
          <p:nvPr/>
        </p:nvSpPr>
        <p:spPr>
          <a:xfrm>
            <a:off x="382883" y="4707466"/>
            <a:ext cx="46767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OUR MISSION IS TO BRING </a:t>
            </a:r>
            <a:r>
              <a:rPr lang="en-US" sz="2000" b="1" dirty="0">
                <a:solidFill>
                  <a:srgbClr val="00B050"/>
                </a:solidFill>
              </a:rPr>
              <a:t>POSITIVE</a:t>
            </a:r>
            <a:r>
              <a:rPr lang="en-US" sz="20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PSYCHOLOGICAL CHANGE</a:t>
            </a:r>
            <a:r>
              <a:rPr lang="en-US" sz="2000" b="1" dirty="0"/>
              <a:t> IN THE </a:t>
            </a:r>
            <a:r>
              <a:rPr lang="en-US" sz="2000" b="1" dirty="0">
                <a:solidFill>
                  <a:srgbClr val="00B050"/>
                </a:solidFill>
              </a:rPr>
              <a:t>BEHAVIOUR TO WASTE </a:t>
            </a:r>
            <a:r>
              <a:rPr lang="en-US" sz="2000" b="1" dirty="0"/>
              <a:t>AND RECYCLE THEM TO </a:t>
            </a:r>
            <a:r>
              <a:rPr lang="en-US" sz="2000" b="1" dirty="0">
                <a:solidFill>
                  <a:srgbClr val="00B050"/>
                </a:solidFill>
              </a:rPr>
              <a:t>TURN THE TRASH INTO CASH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F8BCE57-100E-E925-A904-1DDB45CAA388}"/>
              </a:ext>
            </a:extLst>
          </p:cNvPr>
          <p:cNvSpPr txBox="1"/>
          <p:nvPr/>
        </p:nvSpPr>
        <p:spPr>
          <a:xfrm>
            <a:off x="5920003" y="4553577"/>
            <a:ext cx="61500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AWARENESS RATIO GROWTH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SUSTAINABLE WASTE COLLECTION 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RECYCLE STARTUP GROWTH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PROLIFERATION OF WASTE LOAD CAPACITY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FINANCIAL STABILITY OF LOWER ECONOMIC SOCIETY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D02439-DA75-43C2-CF38-1875528CAA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77" y="226803"/>
            <a:ext cx="1084799" cy="851324"/>
          </a:xfrm>
          <a:prstGeom prst="rect">
            <a:avLst/>
          </a:prstGeom>
        </p:spPr>
      </p:pic>
      <p:pic>
        <p:nvPicPr>
          <p:cNvPr id="3" name="Picture 4" descr="NSU ACM Student Chapter">
            <a:extLst>
              <a:ext uri="{FF2B5EF4-FFF2-40B4-BE49-F238E27FC236}">
                <a16:creationId xmlns:a16="http://schemas.microsoft.com/office/drawing/2014/main" id="{9A6ED8A1-3A84-6AD3-8493-953213E4D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962" y="333173"/>
            <a:ext cx="880958" cy="744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ECF01EE-86B7-61D7-A147-C808E518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08" r="23932"/>
          <a:stretch/>
        </p:blipFill>
        <p:spPr>
          <a:xfrm>
            <a:off x="255639" y="333173"/>
            <a:ext cx="699618" cy="744954"/>
          </a:xfrm>
          <a:prstGeom prst="rect">
            <a:avLst/>
          </a:prstGeom>
        </p:spPr>
      </p:pic>
      <p:pic>
        <p:nvPicPr>
          <p:cNvPr id="5" name="Picture 2" descr="NSU ACM Student Chapter">
            <a:extLst>
              <a:ext uri="{FF2B5EF4-FFF2-40B4-BE49-F238E27FC236}">
                <a16:creationId xmlns:a16="http://schemas.microsoft.com/office/drawing/2014/main" id="{660DD7A8-DCED-F344-A3FD-54221D9DB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11590" y="16284"/>
            <a:ext cx="1280410" cy="12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26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801</Words>
  <Application>Microsoft Office PowerPoint</Application>
  <PresentationFormat>Widescreen</PresentationFormat>
  <Paragraphs>319</Paragraphs>
  <Slides>26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 (Headings)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Mohiuddin Sourav</dc:creator>
  <cp:lastModifiedBy>Mohiuddin Sourav</cp:lastModifiedBy>
  <cp:revision>39</cp:revision>
  <dcterms:created xsi:type="dcterms:W3CDTF">2022-08-19T03:30:06Z</dcterms:created>
  <dcterms:modified xsi:type="dcterms:W3CDTF">2022-08-19T09:27:44Z</dcterms:modified>
</cp:coreProperties>
</file>